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78" r:id="rId6"/>
    <p:sldId id="280" r:id="rId7"/>
    <p:sldId id="270" r:id="rId8"/>
    <p:sldId id="271" r:id="rId9"/>
    <p:sldId id="275" r:id="rId10"/>
    <p:sldId id="283" r:id="rId11"/>
    <p:sldId id="285" r:id="rId12"/>
    <p:sldId id="279" r:id="rId13"/>
    <p:sldId id="292" r:id="rId14"/>
    <p:sldId id="286" r:id="rId15"/>
    <p:sldId id="293" r:id="rId16"/>
    <p:sldId id="287" r:id="rId17"/>
    <p:sldId id="291" r:id="rId18"/>
    <p:sldId id="274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/>
              <a:t>次數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9557324356194606E-2"/>
          <c:y val="0.14167113655615812"/>
          <c:w val="0.94715765148921605"/>
          <c:h val="0.58816897239423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knn : speed below(15,15)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2-4A83-9EE2-3BCE908B1EF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knn : speed between(15,15) and (20,20)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62-4A83-9EE2-3BCE908B1EF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knn : speed above(20,20)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62-4A83-9EE2-3BCE908B1EFA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random forest : speed below(15,15)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工作表1!$E$2:$E$6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62-4A83-9EE2-3BCE908B1EFA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random forest : speed between(15,15) and (20,20)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工作表1!$F$2:$F$6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762-4A83-9EE2-3BCE908B1EFA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random forest : speed above(20,20)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工作表1!$G$2:$G$6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62-4A83-9EE2-3BCE908B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6121152"/>
        <c:axId val="1076139456"/>
      </c:barChart>
      <c:catAx>
        <c:axId val="107612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39456"/>
        <c:crosses val="autoZero"/>
        <c:auto val="1"/>
        <c:lblAlgn val="ctr"/>
        <c:lblOffset val="100"/>
        <c:noMultiLvlLbl val="0"/>
      </c:catAx>
      <c:valAx>
        <c:axId val="107613945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211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557324356194606E-2"/>
          <c:y val="0.14167113655615812"/>
          <c:w val="0.94715765148921605"/>
          <c:h val="0.58816897239423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less feature, speed below(15,15)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2-4A83-9EE2-3BCE908B1EF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less feature, speed between(15,15) and (20,20)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62-4A83-9EE2-3BCE908B1EF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less feature, speed above(20,20)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62-4A83-9EE2-3BCE908B1EFA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more feature, speed below(15,15)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工作表1!$E$2:$E$6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1-4979-9A9F-D1E4878531C1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more feature, speed between(15,15) and (20,20)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工作表1!$F$2:$F$6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21-4979-9A9F-D1E4878531C1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more feature, speed above(20,20)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工作表1!$G$2:$G$6</c:f>
              <c:numCache>
                <c:formatCode>General</c:formatCode>
                <c:ptCount val="5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21-4979-9A9F-D1E487853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6121152"/>
        <c:axId val="1076139456"/>
      </c:barChart>
      <c:catAx>
        <c:axId val="107612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39456"/>
        <c:crosses val="autoZero"/>
        <c:auto val="1"/>
        <c:lblAlgn val="ctr"/>
        <c:lblOffset val="100"/>
        <c:noMultiLvlLbl val="0"/>
      </c:catAx>
      <c:valAx>
        <c:axId val="107613945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211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557324356194606E-2"/>
          <c:y val="0.14167113655615812"/>
          <c:w val="0.94715765148921605"/>
          <c:h val="0.58816897239423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less feature, speed below(15,15)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2-4A83-9EE2-3BCE908B1EF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less feature, speed between(15,15) and (20,20)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62-4A83-9EE2-3BCE908B1EF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less feature, speed above(20,20)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62-4A83-9EE2-3BCE908B1EFA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more feature, speed below(15,15)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工作表1!$E$2:$E$6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1-4979-9A9F-D1E4878531C1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more feature, speed between(15,15) and (20,20)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工作表1!$F$2:$F$6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21-4979-9A9F-D1E4878531C1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more feature, speed above(20,20)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第一局</c:v>
                </c:pt>
                <c:pt idx="1">
                  <c:v>第二局</c:v>
                </c:pt>
                <c:pt idx="2">
                  <c:v>第三局</c:v>
                </c:pt>
                <c:pt idx="3">
                  <c:v>第四局</c:v>
                </c:pt>
                <c:pt idx="4">
                  <c:v>第五局</c:v>
                </c:pt>
              </c:strCache>
            </c:strRef>
          </c:cat>
          <c:val>
            <c:numRef>
              <c:f>工作表1!$G$2:$G$6</c:f>
              <c:numCache>
                <c:formatCode>General</c:formatCode>
                <c:ptCount val="5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21-4979-9A9F-D1E487853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6121152"/>
        <c:axId val="1076139456"/>
      </c:barChart>
      <c:catAx>
        <c:axId val="107612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39456"/>
        <c:crosses val="autoZero"/>
        <c:auto val="1"/>
        <c:lblAlgn val="ctr"/>
        <c:lblOffset val="100"/>
        <c:noMultiLvlLbl val="0"/>
      </c:catAx>
      <c:valAx>
        <c:axId val="107613945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211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/>
              <a:t>次數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9557324356194606E-2"/>
          <c:y val="0.14167113655615812"/>
          <c:w val="0.94715765148921605"/>
          <c:h val="0.58816897239423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 speed below(15,15)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30筆資料</c:v>
                </c:pt>
                <c:pt idx="1">
                  <c:v>100筆資料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2-4A83-9EE2-3BCE908B1EF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speed between(15,15) and (20,20)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30筆資料</c:v>
                </c:pt>
                <c:pt idx="1">
                  <c:v>100筆資料</c:v>
                </c:pt>
              </c:strCache>
            </c:strRef>
          </c:cat>
          <c:val>
            <c:numRef>
              <c:f>工作表1!$C$2:$C$3</c:f>
              <c:numCache>
                <c:formatCode>General</c:formatCode>
                <c:ptCount val="2"/>
                <c:pt idx="0">
                  <c:v>1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62-4A83-9EE2-3BCE908B1EF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speed above(20,20)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30筆資料</c:v>
                </c:pt>
                <c:pt idx="1">
                  <c:v>100筆資料</c:v>
                </c:pt>
              </c:strCache>
            </c:strRef>
          </c:cat>
          <c:val>
            <c:numRef>
              <c:f>工作表1!$D$2:$D$3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62-4A83-9EE2-3BCE908B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6121152"/>
        <c:axId val="1076139456"/>
      </c:barChart>
      <c:catAx>
        <c:axId val="107612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39456"/>
        <c:crosses val="autoZero"/>
        <c:auto val="1"/>
        <c:lblAlgn val="ctr"/>
        <c:lblOffset val="100"/>
        <c:noMultiLvlLbl val="0"/>
      </c:catAx>
      <c:valAx>
        <c:axId val="107613945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211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/>
              <a:t>次數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9557324356194606E-2"/>
          <c:y val="0.14167113655615812"/>
          <c:w val="0.94715765148921605"/>
          <c:h val="0.58816897239423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 speed below(15,15)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只蒐集單一玩家贏的pickle檔訓練</c:v>
                </c:pt>
                <c:pt idx="1">
                  <c:v>1P跟2P贏的pickle檔都蒐集訓練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5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2-4A83-9EE2-3BCE908B1EF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speed between(15,15) and (20,20)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只蒐集單一玩家贏的pickle檔訓練</c:v>
                </c:pt>
                <c:pt idx="1">
                  <c:v>1P跟2P贏的pickle檔都蒐集訓練</c:v>
                </c:pt>
              </c:strCache>
            </c:strRef>
          </c:cat>
          <c:val>
            <c:numRef>
              <c:f>工作表1!$C$2:$C$3</c:f>
              <c:numCache>
                <c:formatCode>General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62-4A83-9EE2-3BCE908B1EF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speed above(20,20)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只蒐集單一玩家贏的pickle檔訓練</c:v>
                </c:pt>
                <c:pt idx="1">
                  <c:v>1P跟2P贏的pickle檔都蒐集訓練</c:v>
                </c:pt>
              </c:strCache>
            </c:strRef>
          </c:cat>
          <c:val>
            <c:numRef>
              <c:f>工作表1!$D$2:$D$3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62-4A83-9EE2-3BCE908B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6121152"/>
        <c:axId val="1076139456"/>
      </c:barChart>
      <c:catAx>
        <c:axId val="107612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39456"/>
        <c:crosses val="autoZero"/>
        <c:auto val="1"/>
        <c:lblAlgn val="ctr"/>
        <c:lblOffset val="100"/>
        <c:noMultiLvlLbl val="0"/>
      </c:catAx>
      <c:valAx>
        <c:axId val="107613945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211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/>
              <a:t>次數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9557324356194606E-2"/>
          <c:y val="0.14167113655615812"/>
          <c:w val="0.94715765148921605"/>
          <c:h val="0.58816897239423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 speed below(15,15)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只蒐集speed&gt;=20的pickle檔訓練</c:v>
                </c:pt>
                <c:pt idx="1">
                  <c:v>蒐集speed&gt;=15的pickle檔訓練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3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2-4A83-9EE2-3BCE908B1EF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speed between(15,15) and (20,20)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只蒐集speed&gt;=20的pickle檔訓練</c:v>
                </c:pt>
                <c:pt idx="1">
                  <c:v>蒐集speed&gt;=15的pickle檔訓練</c:v>
                </c:pt>
              </c:strCache>
            </c:strRef>
          </c:cat>
          <c:val>
            <c:numRef>
              <c:f>工作表1!$C$2:$C$3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62-4A83-9EE2-3BCE908B1EF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speed above(20,20)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只蒐集speed&gt;=20的pickle檔訓練</c:v>
                </c:pt>
                <c:pt idx="1">
                  <c:v>蒐集speed&gt;=15的pickle檔訓練</c:v>
                </c:pt>
              </c:strCache>
            </c:strRef>
          </c:cat>
          <c:val>
            <c:numRef>
              <c:f>工作表1!$D$2:$D$3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62-4A83-9EE2-3BCE908B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6121152"/>
        <c:axId val="1076139456"/>
      </c:barChart>
      <c:catAx>
        <c:axId val="107612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39456"/>
        <c:crosses val="autoZero"/>
        <c:auto val="1"/>
        <c:lblAlgn val="ctr"/>
        <c:lblOffset val="100"/>
        <c:noMultiLvlLbl val="0"/>
      </c:catAx>
      <c:valAx>
        <c:axId val="107613945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1211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0.04781</cdr:x>
      <cdr:y>0.19497</cdr:y>
    </cdr:from>
    <cdr:to>
      <cdr:x>0.15263</cdr:x>
      <cdr:y>0.31521</cdr:y>
    </cdr:to>
    <cdr:sp macro="" textlink="">
      <cdr:nvSpPr>
        <cdr:cNvPr id="2" name="文字方塊 16">
          <a:extLst xmlns:a="http://schemas.openxmlformats.org/drawingml/2006/main">
            <a:ext uri="{FF2B5EF4-FFF2-40B4-BE49-F238E27FC236}">
              <a16:creationId xmlns:a16="http://schemas.microsoft.com/office/drawing/2014/main" id="{42B3A3C9-2018-4A3F-BB62-F7C6446A9FAC}"/>
            </a:ext>
          </a:extLst>
        </cdr:cNvPr>
        <cdr:cNvSpPr txBox="1"/>
      </cdr:nvSpPr>
      <cdr:spPr>
        <a:xfrm xmlns:a="http://schemas.openxmlformats.org/drawingml/2006/main">
          <a:off x="502748" y="848385"/>
          <a:ext cx="1102245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沒有速度特徵</a:t>
          </a:r>
        </a:p>
      </cdr:txBody>
    </cdr:sp>
  </cdr:relSizeAnchor>
  <cdr:relSizeAnchor xmlns:cdr="http://schemas.openxmlformats.org/drawingml/2006/chartDrawing">
    <cdr:from>
      <cdr:x>0.62471</cdr:x>
      <cdr:y>0.19497</cdr:y>
    </cdr:from>
    <cdr:to>
      <cdr:x>0.7182</cdr:x>
      <cdr:y>0.31522</cdr:y>
    </cdr:to>
    <cdr:sp macro="" textlink="">
      <cdr:nvSpPr>
        <cdr:cNvPr id="3" name="文字方塊 16">
          <a:extLst xmlns:a="http://schemas.openxmlformats.org/drawingml/2006/main">
            <a:ext uri="{FF2B5EF4-FFF2-40B4-BE49-F238E27FC236}">
              <a16:creationId xmlns:a16="http://schemas.microsoft.com/office/drawing/2014/main" id="{DB5D9ECC-ECB9-4909-90E2-E8C3D99B8CD2}"/>
            </a:ext>
          </a:extLst>
        </cdr:cNvPr>
        <cdr:cNvSpPr txBox="1"/>
      </cdr:nvSpPr>
      <cdr:spPr>
        <a:xfrm xmlns:a="http://schemas.openxmlformats.org/drawingml/2006/main">
          <a:off x="6569165" y="848399"/>
          <a:ext cx="983152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沒有速度特徵</a:t>
          </a:r>
        </a:p>
      </cdr:txBody>
    </cdr:sp>
  </cdr:relSizeAnchor>
  <cdr:relSizeAnchor xmlns:cdr="http://schemas.openxmlformats.org/drawingml/2006/chartDrawing">
    <cdr:from>
      <cdr:x>0.40696</cdr:x>
      <cdr:y>0.07245</cdr:y>
    </cdr:from>
    <cdr:to>
      <cdr:x>0.51177</cdr:x>
      <cdr:y>0.19269</cdr:y>
    </cdr:to>
    <cdr:sp macro="" textlink="">
      <cdr:nvSpPr>
        <cdr:cNvPr id="4" name="文字方塊 16">
          <a:extLst xmlns:a="http://schemas.openxmlformats.org/drawingml/2006/main">
            <a:ext uri="{FF2B5EF4-FFF2-40B4-BE49-F238E27FC236}">
              <a16:creationId xmlns:a16="http://schemas.microsoft.com/office/drawing/2014/main" id="{DB5D9ECC-ECB9-4909-90E2-E8C3D99B8CD2}"/>
            </a:ext>
          </a:extLst>
        </cdr:cNvPr>
        <cdr:cNvSpPr txBox="1"/>
      </cdr:nvSpPr>
      <cdr:spPr>
        <a:xfrm xmlns:a="http://schemas.openxmlformats.org/drawingml/2006/main">
          <a:off x="4279463" y="315260"/>
          <a:ext cx="1102140" cy="5232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沒有速度特徵</a:t>
          </a:r>
        </a:p>
      </cdr:txBody>
    </cdr:sp>
  </cdr:relSizeAnchor>
  <cdr:relSizeAnchor xmlns:cdr="http://schemas.openxmlformats.org/drawingml/2006/chartDrawing">
    <cdr:from>
      <cdr:x>0.79514</cdr:x>
      <cdr:y>0</cdr:y>
    </cdr:from>
    <cdr:to>
      <cdr:x>0.89996</cdr:x>
      <cdr:y>0.12024</cdr:y>
    </cdr:to>
    <cdr:sp macro="" textlink="">
      <cdr:nvSpPr>
        <cdr:cNvPr id="5" name="文字方塊 16">
          <a:extLst xmlns:a="http://schemas.openxmlformats.org/drawingml/2006/main">
            <a:ext uri="{FF2B5EF4-FFF2-40B4-BE49-F238E27FC236}">
              <a16:creationId xmlns:a16="http://schemas.microsoft.com/office/drawing/2014/main" id="{DB5D9ECC-ECB9-4909-90E2-E8C3D99B8CD2}"/>
            </a:ext>
          </a:extLst>
        </cdr:cNvPr>
        <cdr:cNvSpPr txBox="1"/>
      </cdr:nvSpPr>
      <cdr:spPr>
        <a:xfrm xmlns:a="http://schemas.openxmlformats.org/drawingml/2006/main">
          <a:off x="8361386" y="0"/>
          <a:ext cx="1102183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沒有速度特徵</a:t>
          </a:r>
        </a:p>
      </cdr:txBody>
    </cdr:sp>
  </cdr:relSizeAnchor>
  <cdr:relSizeAnchor xmlns:cdr="http://schemas.openxmlformats.org/drawingml/2006/chartDrawing">
    <cdr:from>
      <cdr:x>0.24167</cdr:x>
      <cdr:y>0.10587</cdr:y>
    </cdr:from>
    <cdr:to>
      <cdr:x>0.32108</cdr:x>
      <cdr:y>0.22612</cdr:y>
    </cdr:to>
    <cdr:sp macro="" textlink="">
      <cdr:nvSpPr>
        <cdr:cNvPr id="6" name="文字方塊 16">
          <a:extLst xmlns:a="http://schemas.openxmlformats.org/drawingml/2006/main">
            <a:ext uri="{FF2B5EF4-FFF2-40B4-BE49-F238E27FC236}">
              <a16:creationId xmlns:a16="http://schemas.microsoft.com/office/drawing/2014/main" id="{DB5D9ECC-ECB9-4909-90E2-E8C3D99B8CD2}"/>
            </a:ext>
          </a:extLst>
        </cdr:cNvPr>
        <cdr:cNvSpPr txBox="1"/>
      </cdr:nvSpPr>
      <cdr:spPr>
        <a:xfrm xmlns:a="http://schemas.openxmlformats.org/drawingml/2006/main">
          <a:off x="2541348" y="460691"/>
          <a:ext cx="835044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沒有速度特徵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0.03045</cdr:x>
      <cdr:y>0.01784</cdr:y>
    </cdr:from>
    <cdr:to>
      <cdr:x>0.13527</cdr:x>
      <cdr:y>0.13809</cdr:y>
    </cdr:to>
    <cdr:sp macro="" textlink="">
      <cdr:nvSpPr>
        <cdr:cNvPr id="2" name="文字方塊 16">
          <a:extLst xmlns:a="http://schemas.openxmlformats.org/drawingml/2006/main">
            <a:ext uri="{FF2B5EF4-FFF2-40B4-BE49-F238E27FC236}">
              <a16:creationId xmlns:a16="http://schemas.microsoft.com/office/drawing/2014/main" id="{42B3A3C9-2018-4A3F-BB62-F7C6446A9FAC}"/>
            </a:ext>
          </a:extLst>
        </cdr:cNvPr>
        <cdr:cNvSpPr txBox="1"/>
      </cdr:nvSpPr>
      <cdr:spPr>
        <a:xfrm xmlns:a="http://schemas.openxmlformats.org/drawingml/2006/main">
          <a:off x="320216" y="77646"/>
          <a:ext cx="1102183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沒有預估落點特徵</a:t>
          </a:r>
        </a:p>
      </cdr:txBody>
    </cdr:sp>
  </cdr:relSizeAnchor>
  <cdr:relSizeAnchor xmlns:cdr="http://schemas.openxmlformats.org/drawingml/2006/chartDrawing">
    <cdr:from>
      <cdr:x>0.59959</cdr:x>
      <cdr:y>0.06129</cdr:y>
    </cdr:from>
    <cdr:to>
      <cdr:x>0.70441</cdr:x>
      <cdr:y>0.18153</cdr:y>
    </cdr:to>
    <cdr:sp macro="" textlink="">
      <cdr:nvSpPr>
        <cdr:cNvPr id="3" name="文字方塊 16">
          <a:extLst xmlns:a="http://schemas.openxmlformats.org/drawingml/2006/main">
            <a:ext uri="{FF2B5EF4-FFF2-40B4-BE49-F238E27FC236}">
              <a16:creationId xmlns:a16="http://schemas.microsoft.com/office/drawing/2014/main" id="{DB5D9ECC-ECB9-4909-90E2-E8C3D99B8CD2}"/>
            </a:ext>
          </a:extLst>
        </cdr:cNvPr>
        <cdr:cNvSpPr txBox="1"/>
      </cdr:nvSpPr>
      <cdr:spPr>
        <a:xfrm xmlns:a="http://schemas.openxmlformats.org/drawingml/2006/main">
          <a:off x="6305091" y="266700"/>
          <a:ext cx="1102183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沒有預估落點特徵</a:t>
          </a:r>
        </a:p>
      </cdr:txBody>
    </cdr:sp>
  </cdr:relSizeAnchor>
  <cdr:relSizeAnchor xmlns:cdr="http://schemas.openxmlformats.org/drawingml/2006/chartDrawing">
    <cdr:from>
      <cdr:x>0.39879</cdr:x>
      <cdr:y>0</cdr:y>
    </cdr:from>
    <cdr:to>
      <cdr:x>0.5036</cdr:x>
      <cdr:y>0.12024</cdr:y>
    </cdr:to>
    <cdr:sp macro="" textlink="">
      <cdr:nvSpPr>
        <cdr:cNvPr id="4" name="文字方塊 16">
          <a:extLst xmlns:a="http://schemas.openxmlformats.org/drawingml/2006/main">
            <a:ext uri="{FF2B5EF4-FFF2-40B4-BE49-F238E27FC236}">
              <a16:creationId xmlns:a16="http://schemas.microsoft.com/office/drawing/2014/main" id="{DB5D9ECC-ECB9-4909-90E2-E8C3D99B8CD2}"/>
            </a:ext>
          </a:extLst>
        </cdr:cNvPr>
        <cdr:cNvSpPr txBox="1"/>
      </cdr:nvSpPr>
      <cdr:spPr>
        <a:xfrm xmlns:a="http://schemas.openxmlformats.org/drawingml/2006/main">
          <a:off x="4193520" y="0"/>
          <a:ext cx="1102183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沒有預估落點特徵</a:t>
          </a:r>
        </a:p>
      </cdr:txBody>
    </cdr:sp>
  </cdr:relSizeAnchor>
  <cdr:relSizeAnchor xmlns:cdr="http://schemas.openxmlformats.org/drawingml/2006/chartDrawing">
    <cdr:from>
      <cdr:x>0.78075</cdr:x>
      <cdr:y>0</cdr:y>
    </cdr:from>
    <cdr:to>
      <cdr:x>0.88557</cdr:x>
      <cdr:y>0.12024</cdr:y>
    </cdr:to>
    <cdr:sp macro="" textlink="">
      <cdr:nvSpPr>
        <cdr:cNvPr id="5" name="文字方塊 16">
          <a:extLst xmlns:a="http://schemas.openxmlformats.org/drawingml/2006/main">
            <a:ext uri="{FF2B5EF4-FFF2-40B4-BE49-F238E27FC236}">
              <a16:creationId xmlns:a16="http://schemas.microsoft.com/office/drawing/2014/main" id="{DB5D9ECC-ECB9-4909-90E2-E8C3D99B8CD2}"/>
            </a:ext>
          </a:extLst>
        </cdr:cNvPr>
        <cdr:cNvSpPr txBox="1"/>
      </cdr:nvSpPr>
      <cdr:spPr>
        <a:xfrm xmlns:a="http://schemas.openxmlformats.org/drawingml/2006/main">
          <a:off x="8210091" y="0"/>
          <a:ext cx="1102183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沒有預估落點特徵</a:t>
          </a:r>
        </a:p>
      </cdr:txBody>
    </cdr:sp>
  </cdr:relSizeAnchor>
  <cdr:relSizeAnchor xmlns:cdr="http://schemas.openxmlformats.org/drawingml/2006/chartDrawing">
    <cdr:from>
      <cdr:x>0.23641</cdr:x>
      <cdr:y>0</cdr:y>
    </cdr:from>
    <cdr:to>
      <cdr:x>0.31582</cdr:x>
      <cdr:y>0.16976</cdr:y>
    </cdr:to>
    <cdr:sp macro="" textlink="">
      <cdr:nvSpPr>
        <cdr:cNvPr id="6" name="文字方塊 16">
          <a:extLst xmlns:a="http://schemas.openxmlformats.org/drawingml/2006/main">
            <a:ext uri="{FF2B5EF4-FFF2-40B4-BE49-F238E27FC236}">
              <a16:creationId xmlns:a16="http://schemas.microsoft.com/office/drawing/2014/main" id="{DB5D9ECC-ECB9-4909-90E2-E8C3D99B8CD2}"/>
            </a:ext>
          </a:extLst>
        </cdr:cNvPr>
        <cdr:cNvSpPr txBox="1"/>
      </cdr:nvSpPr>
      <cdr:spPr>
        <a:xfrm xmlns:a="http://schemas.openxmlformats.org/drawingml/2006/main">
          <a:off x="2486024" y="0"/>
          <a:ext cx="834968" cy="7386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sz="1400" dirty="0">
              <a:highlight>
                <a:srgbClr val="00FF00"/>
              </a:highlight>
              <a:latin typeface="標楷體" panose="03000509000000000000" pitchFamily="65" charset="-120"/>
              <a:ea typeface="標楷體" panose="03000509000000000000" pitchFamily="65" charset="-120"/>
            </a:rPr>
            <a:t>沒有預估落點特徵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52C76-897B-4A29-BC6D-8DEF6400A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EA7E75-AB96-4C3B-8FE3-170678C1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8AE727-1F09-4C12-8D45-3130036F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246664-93E8-4953-91F7-689C2944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B5BCFE-42A1-4E10-8FF2-A708C74E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89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D4EDC-E0FA-482D-B3BA-DC25A9A5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00206B-B234-4FF7-87B8-B44ADE48D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C70E50-7BB1-4540-9749-3F42CAB2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CC152C-8476-4C6D-925E-35898920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F5566B-0E15-4469-88BF-5105111E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71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0E58FCF-24D3-4A92-9D90-8D2D03386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971137-0BF3-4CCC-A862-C7E875FA4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5E4CD-9E6C-43E0-9937-DE16B3C1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D0CCC7-24F5-4E24-A181-9AE2B38C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5D662-B75C-4816-A045-9976C9A3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7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5857A-5A2C-4439-B330-698818E5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456795-0628-41F8-A004-96848AB2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197F73-54BB-458C-BE96-94CE7AA4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DFAA42-9277-4A7E-B4A4-2909E0CF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50B2A0-1212-4C17-8758-2A3BD195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EF8DF-F3AD-4098-A4A1-4FCD4657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6DFF11-5FA1-4D6D-BD33-A6912EB77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259B0-EC9B-4B14-B413-297AF71B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35C445-E568-4E8E-BD6D-7F909DBC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91E968-5065-4486-A8E3-9D927B05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41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A9A62-F1E3-4B11-87A4-5D0BE2F9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14A739-C162-4C73-B229-B5195CDA8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27B299-B6B3-4594-BFC9-7CFF5C135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19EFDB-6518-4C76-A37F-60663BFA1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675BE6-4D7F-4FB5-8901-3CD26975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2A5AFA-F6BD-4D99-9A76-C8379F2E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46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FE9DFE-65ED-4FD3-B1A3-42C1EB01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F55F5D-D47C-4141-A5B9-42A2450EB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249223-431E-4B51-B1AB-3DA052FC0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A13E8CD-BA4D-4828-B825-245D12E1E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C41F8F-1FCD-4904-86A0-E572BB0B1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C201DC-05FB-450B-8286-23C3A3BA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F516D06-02D5-4086-90AA-99850D8E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79C1ED-6163-4077-8784-2A75669F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84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96E5B-0BF6-4FF9-877A-3BC7391B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A9EE6E-4C7F-4DC4-8960-9290A6BD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B18832-543B-4233-AFF5-D5E65AF8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84558F-1F8F-4CF0-895A-B2852E68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25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48574C-68CF-44B6-9DA2-86443751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6E8ECD-4D6D-4BAC-98A2-990526E3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F3DA3C-F824-4D1A-B471-F9B1C657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36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8B14A-99CD-4E85-AB26-FE696425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ECB577-D32A-4A6C-A392-4ED8795AC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F716DB-37C9-4731-8A9A-BCA172CC1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770D84-776F-4A66-ACD9-2458F1A1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93C81C-18A8-4A0F-B683-C54ABAE2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9D9739-7A9D-4EFC-9D5E-CEFC28D5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14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6E26C-1B61-45A6-B1A8-32B8922E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F23AB1-EE18-4FC8-B5BB-FA450F094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6EBEA8-F9D8-4860-97C6-D37AB1793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8A4572-3CB4-4424-A45E-7FDB8C5D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2DE996-7CC1-4300-B200-C7D4E8F2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E6C1CC-AE9C-4807-AD10-E88F273D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11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485873-E066-4972-B261-2C4E51F7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EB69C7-04BC-420E-9AFD-0D75649F0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698E2B-EBCC-4094-A2B0-D23AA9572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97942-E799-481D-B0F7-76DD5DF65F29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FF15DA-1DCD-4E27-BCA8-00F707634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A57CB2-D240-4632-A59C-71D957881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58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1303E-7B9D-4F91-8985-D906D6E92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機器學習作業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3667CF-0E27-401B-96DF-845B8D5C2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600" dirty="0"/>
              <a:t>H54084078 </a:t>
            </a:r>
          </a:p>
          <a:p>
            <a:r>
              <a:rPr lang="zh-TW" altLang="en-US" sz="3600" dirty="0"/>
              <a:t>陳詠君 </a:t>
            </a:r>
            <a:endParaRPr lang="en-US" altLang="zh-TW" sz="3600" dirty="0"/>
          </a:p>
          <a:p>
            <a:r>
              <a:rPr lang="zh-TW" altLang="en-US" sz="3600" dirty="0"/>
              <a:t>資訊</a:t>
            </a:r>
            <a:r>
              <a:rPr lang="en-US" altLang="zh-TW" sz="3600" dirty="0"/>
              <a:t>112</a:t>
            </a:r>
            <a:r>
              <a:rPr lang="zh-TW" altLang="en-US" sz="3600" dirty="0"/>
              <a:t>乙</a:t>
            </a:r>
            <a:br>
              <a:rPr lang="zh-TW" altLang="en-US" sz="3600" dirty="0"/>
            </a:b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4164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8E0C0-47E6-4155-B9B6-23987315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1079687"/>
            <a:ext cx="10515600" cy="1325563"/>
          </a:xfrm>
        </p:spPr>
        <p:txBody>
          <a:bodyPr/>
          <a:lstStyle/>
          <a:p>
            <a:r>
              <a:rPr lang="en-US" altLang="zh-TW" sz="3000" dirty="0" err="1">
                <a:latin typeface="Calibri (本文)"/>
                <a:ea typeface="+mn-ea"/>
              </a:rPr>
              <a:t>knn</a:t>
            </a:r>
            <a:r>
              <a:rPr lang="zh-TW" altLang="en-US" sz="3000" dirty="0">
                <a:latin typeface="Calibri (本文)"/>
                <a:ea typeface="+mn-ea"/>
              </a:rPr>
              <a:t>每局跑</a:t>
            </a:r>
            <a:r>
              <a:rPr lang="en-US" altLang="zh-TW" sz="3000" dirty="0">
                <a:latin typeface="Calibri (本文)"/>
                <a:ea typeface="+mn-ea"/>
              </a:rPr>
              <a:t>5</a:t>
            </a:r>
            <a:r>
              <a:rPr lang="zh-TW" altLang="en-US" sz="3000" dirty="0">
                <a:latin typeface="Calibri (本文)"/>
                <a:ea typeface="+mn-ea"/>
              </a:rPr>
              <a:t>次，共</a:t>
            </a:r>
            <a:r>
              <a:rPr lang="en-US" altLang="zh-TW" sz="3000" dirty="0">
                <a:latin typeface="Calibri (本文)"/>
                <a:ea typeface="+mn-ea"/>
              </a:rPr>
              <a:t>5</a:t>
            </a:r>
            <a:r>
              <a:rPr lang="zh-TW" altLang="en-US" sz="3000" dirty="0">
                <a:latin typeface="Calibri (本文)"/>
                <a:ea typeface="+mn-ea"/>
              </a:rPr>
              <a:t>局的結果</a:t>
            </a:r>
            <a:br>
              <a:rPr lang="en-US" altLang="zh-TW" sz="4400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D6A08BB-93D1-4D60-8977-15CCA1EEA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4" t="30307" r="86751" b="37528"/>
          <a:stretch/>
        </p:blipFill>
        <p:spPr>
          <a:xfrm>
            <a:off x="716902" y="2405250"/>
            <a:ext cx="1821025" cy="382030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8CED5A-C246-46AA-9D4C-B23628430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9" t="36599" r="88045" b="34149"/>
          <a:stretch/>
        </p:blipFill>
        <p:spPr>
          <a:xfrm>
            <a:off x="2985797" y="2405252"/>
            <a:ext cx="1821025" cy="38203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095FC7-CAEF-481C-8223-6FB73E88E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7" t="24652" r="88192" b="45579"/>
          <a:stretch/>
        </p:blipFill>
        <p:spPr>
          <a:xfrm>
            <a:off x="5354216" y="2405252"/>
            <a:ext cx="1821025" cy="38203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F592440-24A7-4895-86AE-0FA5B325F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" t="36735" r="87296" b="34149"/>
          <a:stretch/>
        </p:blipFill>
        <p:spPr>
          <a:xfrm>
            <a:off x="7716415" y="2405251"/>
            <a:ext cx="1821025" cy="38203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ACD3DBC-A3B6-47C4-9493-4CDEA18C9E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90" t="36599" r="88138" b="33877"/>
          <a:stretch/>
        </p:blipFill>
        <p:spPr>
          <a:xfrm>
            <a:off x="9985310" y="2405250"/>
            <a:ext cx="1821025" cy="3820308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35433B17-573A-474E-BEA2-7166032F5899}"/>
              </a:ext>
            </a:extLst>
          </p:cNvPr>
          <p:cNvSpPr txBox="1">
            <a:spLocks/>
          </p:cNvSpPr>
          <p:nvPr/>
        </p:nvSpPr>
        <p:spPr>
          <a:xfrm>
            <a:off x="1524000" y="200439"/>
            <a:ext cx="9144000" cy="102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74A89F-F8D0-458E-B0C6-9AA3EAD525EE}"/>
              </a:ext>
            </a:extLst>
          </p:cNvPr>
          <p:cNvSpPr txBox="1"/>
          <p:nvPr/>
        </p:nvSpPr>
        <p:spPr>
          <a:xfrm>
            <a:off x="464197" y="582129"/>
            <a:ext cx="9780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    問題三</a:t>
            </a:r>
            <a:r>
              <a:rPr lang="en-US" altLang="zh-TW" sz="2200" dirty="0"/>
              <a:t>:</a:t>
            </a:r>
            <a:r>
              <a:rPr lang="zh-TW" altLang="en-US" sz="2200" dirty="0"/>
              <a:t>使用不同機器學習的模型，破關數的比較</a:t>
            </a:r>
          </a:p>
        </p:txBody>
      </p:sp>
    </p:spTree>
    <p:extLst>
      <p:ext uri="{BB962C8B-B14F-4D97-AF65-F5344CB8AC3E}">
        <p14:creationId xmlns:p14="http://schemas.microsoft.com/office/powerpoint/2010/main" val="319994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83134-40E0-4230-924D-D343A2C4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2564" y="722443"/>
            <a:ext cx="9144000" cy="420703"/>
          </a:xfrm>
        </p:spPr>
        <p:txBody>
          <a:bodyPr>
            <a:normAutofit/>
          </a:bodyPr>
          <a:lstStyle/>
          <a:p>
            <a:r>
              <a:rPr lang="zh-TW" altLang="en-US" sz="2200" dirty="0"/>
              <a:t>問題三</a:t>
            </a:r>
            <a:r>
              <a:rPr lang="en-US" altLang="zh-TW" sz="2200" dirty="0"/>
              <a:t>:</a:t>
            </a:r>
            <a:r>
              <a:rPr lang="zh-TW" altLang="en-US" sz="2200" dirty="0"/>
              <a:t>使用不同機器學習的模型，破關數的比較</a:t>
            </a:r>
            <a:endParaRPr lang="zh-TW" altLang="en-US" sz="22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72B75C-1932-4AF6-9CB8-BD58C4B88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898" y="1458783"/>
            <a:ext cx="9144000" cy="3091543"/>
          </a:xfrm>
        </p:spPr>
        <p:txBody>
          <a:bodyPr>
            <a:normAutofit/>
          </a:bodyPr>
          <a:lstStyle/>
          <a:p>
            <a:pPr algn="l"/>
            <a:r>
              <a:rPr lang="en-US" altLang="zh-TW" sz="3000" dirty="0"/>
              <a:t>Random forest</a:t>
            </a:r>
            <a:r>
              <a:rPr lang="zh-TW" altLang="en-US" sz="3000" dirty="0"/>
              <a:t>每局跑</a:t>
            </a:r>
            <a:r>
              <a:rPr lang="en-US" altLang="zh-TW" sz="3000" dirty="0"/>
              <a:t>5</a:t>
            </a:r>
            <a:r>
              <a:rPr lang="zh-TW" altLang="en-US" sz="3000" dirty="0"/>
              <a:t>次，共</a:t>
            </a:r>
            <a:r>
              <a:rPr lang="en-US" altLang="zh-TW" sz="3000" dirty="0"/>
              <a:t>5</a:t>
            </a:r>
            <a:r>
              <a:rPr lang="zh-TW" altLang="en-US" sz="3000" dirty="0"/>
              <a:t>局的結果</a:t>
            </a:r>
            <a:endParaRPr lang="en-US" altLang="zh-TW" sz="3000" dirty="0"/>
          </a:p>
          <a:p>
            <a:pPr algn="l"/>
            <a:endParaRPr lang="zh-TW" altLang="en-US" sz="30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C7CC87-A082-44E2-A1E3-C9ED012AAE74}"/>
              </a:ext>
            </a:extLst>
          </p:cNvPr>
          <p:cNvGrpSpPr/>
          <p:nvPr/>
        </p:nvGrpSpPr>
        <p:grpSpPr>
          <a:xfrm>
            <a:off x="811988" y="2090056"/>
            <a:ext cx="10845058" cy="3806892"/>
            <a:chOff x="811988" y="2090056"/>
            <a:chExt cx="10845058" cy="380689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FE6B45A-DC4E-46B0-8BD5-BA8953596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74" t="35239" r="88290" b="36870"/>
            <a:stretch/>
          </p:blipFill>
          <p:spPr>
            <a:xfrm>
              <a:off x="811988" y="2090057"/>
              <a:ext cx="1949874" cy="380689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B7AEE41-328D-4A39-8828-FC7ED3AEC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" t="27755" r="86058" b="36871"/>
            <a:stretch/>
          </p:blipFill>
          <p:spPr>
            <a:xfrm>
              <a:off x="3088433" y="2090056"/>
              <a:ext cx="1949874" cy="380689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036A9AD-BB53-4240-9586-673901430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77" t="25986" r="88148" b="45986"/>
            <a:stretch/>
          </p:blipFill>
          <p:spPr>
            <a:xfrm>
              <a:off x="5262466" y="2090056"/>
              <a:ext cx="1949874" cy="380689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8795AF5-717C-4501-87D5-2C6D09E12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81" t="34558" r="86820" b="33513"/>
            <a:stretch/>
          </p:blipFill>
          <p:spPr>
            <a:xfrm>
              <a:off x="7436499" y="2090056"/>
              <a:ext cx="1949874" cy="380689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2688389-4A3D-4494-BAEE-4F56DB056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81" t="36190" r="88138" b="33513"/>
            <a:stretch/>
          </p:blipFill>
          <p:spPr>
            <a:xfrm>
              <a:off x="9707172" y="2090056"/>
              <a:ext cx="1949874" cy="3806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5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6A039-09CD-494B-87C2-22021B31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000" dirty="0" err="1">
                <a:solidFill>
                  <a:srgbClr val="FF0000"/>
                </a:solidFill>
              </a:rPr>
              <a:t>Knn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vs</a:t>
            </a:r>
            <a:r>
              <a:rPr lang="en-US" altLang="zh-TW" sz="2000" dirty="0">
                <a:solidFill>
                  <a:srgbClr val="FF0000"/>
                </a:solidFill>
              </a:rPr>
              <a:t> Random forest</a:t>
            </a:r>
            <a:endParaRPr lang="zh-TW" altLang="en-US" sz="2000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A3391C3A-69AA-4BEC-B9AC-583ABE0A7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0292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DC8D7202-0DF4-4E79-A458-37208ACED096}"/>
              </a:ext>
            </a:extLst>
          </p:cNvPr>
          <p:cNvSpPr txBox="1"/>
          <p:nvPr/>
        </p:nvSpPr>
        <p:spPr>
          <a:xfrm>
            <a:off x="1539561" y="2802515"/>
            <a:ext cx="46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highlight>
                  <a:srgbClr val="00FF00"/>
                </a:highlight>
              </a:rPr>
              <a:t>knn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248DC1-A307-464B-8D0E-D6B49555ACF8}"/>
              </a:ext>
            </a:extLst>
          </p:cNvPr>
          <p:cNvSpPr txBox="1"/>
          <p:nvPr/>
        </p:nvSpPr>
        <p:spPr>
          <a:xfrm>
            <a:off x="2231567" y="2127316"/>
            <a:ext cx="82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ighlight>
                  <a:srgbClr val="00FF00"/>
                </a:highlight>
              </a:rPr>
              <a:t>Random forest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6E9BC2A-09C7-4DCD-8842-DE86F9160AD5}"/>
              </a:ext>
            </a:extLst>
          </p:cNvPr>
          <p:cNvSpPr txBox="1"/>
          <p:nvPr/>
        </p:nvSpPr>
        <p:spPr>
          <a:xfrm>
            <a:off x="4201881" y="2570164"/>
            <a:ext cx="82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ighlight>
                  <a:srgbClr val="00FF00"/>
                </a:highlight>
              </a:rPr>
              <a:t>Random forest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297977A-8B63-45C0-B081-252CB7B6C94C}"/>
              </a:ext>
            </a:extLst>
          </p:cNvPr>
          <p:cNvSpPr txBox="1"/>
          <p:nvPr/>
        </p:nvSpPr>
        <p:spPr>
          <a:xfrm>
            <a:off x="8138626" y="2624884"/>
            <a:ext cx="82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ighlight>
                  <a:srgbClr val="00FF00"/>
                </a:highlight>
              </a:rPr>
              <a:t>Random forest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22A506-6B13-487F-AB38-656D781F55AD}"/>
              </a:ext>
            </a:extLst>
          </p:cNvPr>
          <p:cNvSpPr txBox="1"/>
          <p:nvPr/>
        </p:nvSpPr>
        <p:spPr>
          <a:xfrm>
            <a:off x="6431905" y="2581407"/>
            <a:ext cx="82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ighlight>
                  <a:srgbClr val="00FF00"/>
                </a:highlight>
              </a:rPr>
              <a:t>Random forest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DF3560-D026-4C53-B610-00BC6F3D9A07}"/>
              </a:ext>
            </a:extLst>
          </p:cNvPr>
          <p:cNvSpPr txBox="1"/>
          <p:nvPr/>
        </p:nvSpPr>
        <p:spPr>
          <a:xfrm>
            <a:off x="10258999" y="2596959"/>
            <a:ext cx="82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ighlight>
                  <a:srgbClr val="00FF00"/>
                </a:highlight>
              </a:rPr>
              <a:t>Random forest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6DE89E-57C4-4312-9349-645C2AD30B9A}"/>
              </a:ext>
            </a:extLst>
          </p:cNvPr>
          <p:cNvSpPr txBox="1"/>
          <p:nvPr/>
        </p:nvSpPr>
        <p:spPr>
          <a:xfrm>
            <a:off x="3548759" y="2861611"/>
            <a:ext cx="46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highlight>
                  <a:srgbClr val="00FF00"/>
                </a:highlight>
              </a:rPr>
              <a:t>knn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353CA08-1CCA-4647-9762-E72200D6193B}"/>
              </a:ext>
            </a:extLst>
          </p:cNvPr>
          <p:cNvSpPr txBox="1"/>
          <p:nvPr/>
        </p:nvSpPr>
        <p:spPr>
          <a:xfrm>
            <a:off x="5660589" y="3191294"/>
            <a:ext cx="46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highlight>
                  <a:srgbClr val="00FF00"/>
                </a:highlight>
              </a:rPr>
              <a:t>knn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C04A0D-776A-4BDA-8E37-862F23C4FF99}"/>
              </a:ext>
            </a:extLst>
          </p:cNvPr>
          <p:cNvSpPr txBox="1"/>
          <p:nvPr/>
        </p:nvSpPr>
        <p:spPr>
          <a:xfrm>
            <a:off x="7483164" y="2802518"/>
            <a:ext cx="46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highlight>
                  <a:srgbClr val="00FF00"/>
                </a:highlight>
              </a:rPr>
              <a:t>knn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E03F82-86C3-4F17-BCF9-0E8219908B31}"/>
              </a:ext>
            </a:extLst>
          </p:cNvPr>
          <p:cNvSpPr txBox="1"/>
          <p:nvPr/>
        </p:nvSpPr>
        <p:spPr>
          <a:xfrm>
            <a:off x="9650968" y="3496094"/>
            <a:ext cx="46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highlight>
                  <a:srgbClr val="00FF00"/>
                </a:highlight>
              </a:rPr>
              <a:t>knn</a:t>
            </a:r>
            <a:endParaRPr lang="zh-TW" altLang="en-US" sz="1400" dirty="0">
              <a:highlight>
                <a:srgbClr val="00FF00"/>
              </a:highlight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BAA7912-3E7E-4452-B2F8-B1DE79E7A655}"/>
              </a:ext>
            </a:extLst>
          </p:cNvPr>
          <p:cNvSpPr txBox="1"/>
          <p:nvPr/>
        </p:nvSpPr>
        <p:spPr>
          <a:xfrm>
            <a:off x="838199" y="311705"/>
            <a:ext cx="9014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問題三</a:t>
            </a:r>
            <a:r>
              <a:rPr lang="en-US" altLang="zh-TW" sz="2200" dirty="0"/>
              <a:t>:</a:t>
            </a:r>
            <a:r>
              <a:rPr lang="zh-TW" altLang="en-US" sz="2200" dirty="0"/>
              <a:t>使用不同機器學習的模型，破關數的比較</a:t>
            </a:r>
            <a:r>
              <a:rPr lang="en-US" altLang="zh-TW" sz="2200" dirty="0"/>
              <a:t>(</a:t>
            </a:r>
            <a:r>
              <a:rPr lang="zh-TW" altLang="en-US" sz="2200" dirty="0"/>
              <a:t>每局跑</a:t>
            </a:r>
            <a:r>
              <a:rPr lang="en-US" altLang="zh-TW" sz="2200" dirty="0"/>
              <a:t>5</a:t>
            </a:r>
            <a:r>
              <a:rPr lang="zh-TW" altLang="en-US" sz="2200" dirty="0"/>
              <a:t>次，共五局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7097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A3391C3A-69AA-4BEC-B9AC-583ABE0A7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030538"/>
              </p:ext>
            </p:extLst>
          </p:nvPr>
        </p:nvGraphicFramePr>
        <p:xfrm>
          <a:off x="838200" y="1902477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DEE7387C-7506-4201-99C6-0EE19C89038B}"/>
              </a:ext>
            </a:extLst>
          </p:cNvPr>
          <p:cNvSpPr txBox="1"/>
          <p:nvPr/>
        </p:nvSpPr>
        <p:spPr>
          <a:xfrm>
            <a:off x="5582812" y="1533145"/>
            <a:ext cx="97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次數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05AD72-4762-486B-97F2-7F9FD206E764}"/>
              </a:ext>
            </a:extLst>
          </p:cNvPr>
          <p:cNvSpPr txBox="1"/>
          <p:nvPr/>
        </p:nvSpPr>
        <p:spPr>
          <a:xfrm>
            <a:off x="905069" y="365125"/>
            <a:ext cx="8593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問題四</a:t>
            </a:r>
            <a:r>
              <a:rPr lang="en-US" altLang="zh-TW" sz="2200" dirty="0"/>
              <a:t>:</a:t>
            </a:r>
            <a:r>
              <a:rPr lang="zh-TW" altLang="en-US" sz="2200" dirty="0">
                <a:latin typeface="+mj-ea"/>
              </a:rPr>
              <a:t>提取特徵</a:t>
            </a:r>
            <a:r>
              <a:rPr lang="zh-TW" altLang="en-US" sz="2200" dirty="0">
                <a:solidFill>
                  <a:srgbClr val="FF0000"/>
                </a:solidFill>
                <a:latin typeface="+mj-ea"/>
              </a:rPr>
              <a:t>多了</a:t>
            </a:r>
            <a:r>
              <a:rPr lang="zh-TW" altLang="en-US" sz="2200" dirty="0">
                <a:solidFill>
                  <a:srgbClr val="FF0000"/>
                </a:solidFill>
              </a:rPr>
              <a:t>球的</a:t>
            </a:r>
            <a:r>
              <a:rPr lang="en-US" altLang="zh-TW" sz="2200" dirty="0" err="1">
                <a:solidFill>
                  <a:srgbClr val="FF0000"/>
                </a:solidFill>
              </a:rPr>
              <a:t>x,y</a:t>
            </a:r>
            <a:r>
              <a:rPr lang="zh-TW" altLang="en-US" sz="2200" dirty="0">
                <a:solidFill>
                  <a:srgbClr val="FF0000"/>
                </a:solidFill>
              </a:rPr>
              <a:t>速度</a:t>
            </a:r>
            <a:r>
              <a:rPr lang="zh-TW" altLang="en-US" sz="2200" dirty="0">
                <a:latin typeface="+mj-ea"/>
              </a:rPr>
              <a:t>與</a:t>
            </a:r>
            <a:r>
              <a:rPr lang="zh-TW" altLang="en-US" sz="2200" dirty="0">
                <a:solidFill>
                  <a:srgbClr val="FF0000"/>
                </a:solidFill>
                <a:latin typeface="+mj-ea"/>
              </a:rPr>
              <a:t>少了</a:t>
            </a:r>
            <a:r>
              <a:rPr lang="zh-TW" altLang="en-US" sz="2200" dirty="0">
                <a:solidFill>
                  <a:srgbClr val="FF0000"/>
                </a:solidFill>
              </a:rPr>
              <a:t>球的</a:t>
            </a:r>
            <a:r>
              <a:rPr lang="en-US" altLang="zh-TW" sz="2200" dirty="0" err="1">
                <a:solidFill>
                  <a:srgbClr val="FF0000"/>
                </a:solidFill>
              </a:rPr>
              <a:t>x,y</a:t>
            </a:r>
            <a:r>
              <a:rPr lang="zh-TW" altLang="en-US" sz="2200" dirty="0">
                <a:solidFill>
                  <a:srgbClr val="FF0000"/>
                </a:solidFill>
              </a:rPr>
              <a:t>速度</a:t>
            </a:r>
            <a:r>
              <a:rPr lang="zh-TW" altLang="en-US" sz="2200" dirty="0"/>
              <a:t>，破關數比較</a:t>
            </a:r>
            <a:endParaRPr lang="en-US" altLang="zh-TW" sz="2200" dirty="0"/>
          </a:p>
          <a:p>
            <a:r>
              <a:rPr lang="zh-TW" altLang="en-US" sz="2200" dirty="0"/>
              <a:t>以我選用的</a:t>
            </a:r>
            <a:r>
              <a:rPr lang="en-US" altLang="zh-TW" sz="2200" dirty="0" err="1">
                <a:solidFill>
                  <a:srgbClr val="FF0000"/>
                </a:solidFill>
              </a:rPr>
              <a:t>knn</a:t>
            </a:r>
            <a:r>
              <a:rPr lang="zh-TW" altLang="en-US" sz="2200" dirty="0"/>
              <a:t>演算法為例</a:t>
            </a:r>
            <a:r>
              <a:rPr lang="en-US" altLang="zh-TW" sz="2200" dirty="0"/>
              <a:t>:</a:t>
            </a:r>
            <a:endParaRPr lang="zh-TW" altLang="en-US" sz="2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B3A3C9-2018-4A3F-BB62-F7C6446A9FAC}"/>
              </a:ext>
            </a:extLst>
          </p:cNvPr>
          <p:cNvSpPr txBox="1"/>
          <p:nvPr/>
        </p:nvSpPr>
        <p:spPr>
          <a:xfrm>
            <a:off x="2356750" y="2908366"/>
            <a:ext cx="1102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有速度特徵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41093B-5DFB-42C7-94CC-8D37C8E6A154}"/>
              </a:ext>
            </a:extLst>
          </p:cNvPr>
          <p:cNvSpPr txBox="1"/>
          <p:nvPr/>
        </p:nvSpPr>
        <p:spPr>
          <a:xfrm>
            <a:off x="6079666" y="2489266"/>
            <a:ext cx="1102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有速度特徵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A4BFE6-CF42-4AE0-9D9B-0A1562B74A21}"/>
              </a:ext>
            </a:extLst>
          </p:cNvPr>
          <p:cNvSpPr txBox="1"/>
          <p:nvPr/>
        </p:nvSpPr>
        <p:spPr>
          <a:xfrm>
            <a:off x="4155616" y="2517841"/>
            <a:ext cx="1102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有速度特徵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19D911-F10C-498E-A135-2B53DC8694C8}"/>
              </a:ext>
            </a:extLst>
          </p:cNvPr>
          <p:cNvSpPr txBox="1"/>
          <p:nvPr/>
        </p:nvSpPr>
        <p:spPr>
          <a:xfrm>
            <a:off x="8298991" y="2879136"/>
            <a:ext cx="1102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有速度特徵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9F0E210-8B2A-4481-817B-C349B5367094}"/>
              </a:ext>
            </a:extLst>
          </p:cNvPr>
          <p:cNvSpPr txBox="1"/>
          <p:nvPr/>
        </p:nvSpPr>
        <p:spPr>
          <a:xfrm>
            <a:off x="10223041" y="2355916"/>
            <a:ext cx="9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有速度特徵</a:t>
            </a:r>
          </a:p>
        </p:txBody>
      </p:sp>
    </p:spTree>
    <p:extLst>
      <p:ext uri="{BB962C8B-B14F-4D97-AF65-F5344CB8AC3E}">
        <p14:creationId xmlns:p14="http://schemas.microsoft.com/office/powerpoint/2010/main" val="1260492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A3391C3A-69AA-4BEC-B9AC-583ABE0A7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562760"/>
              </p:ext>
            </p:extLst>
          </p:nvPr>
        </p:nvGraphicFramePr>
        <p:xfrm>
          <a:off x="838200" y="1902477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DEE7387C-7506-4201-99C6-0EE19C89038B}"/>
              </a:ext>
            </a:extLst>
          </p:cNvPr>
          <p:cNvSpPr txBox="1"/>
          <p:nvPr/>
        </p:nvSpPr>
        <p:spPr>
          <a:xfrm>
            <a:off x="5582812" y="1533145"/>
            <a:ext cx="97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次數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05AD72-4762-486B-97F2-7F9FD206E764}"/>
              </a:ext>
            </a:extLst>
          </p:cNvPr>
          <p:cNvSpPr txBox="1"/>
          <p:nvPr/>
        </p:nvSpPr>
        <p:spPr>
          <a:xfrm>
            <a:off x="905069" y="365125"/>
            <a:ext cx="8593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問題四</a:t>
            </a:r>
            <a:r>
              <a:rPr lang="en-US" altLang="zh-TW" sz="2200" dirty="0"/>
              <a:t>:</a:t>
            </a:r>
            <a:r>
              <a:rPr lang="zh-TW" altLang="en-US" sz="2200" dirty="0">
                <a:latin typeface="+mj-ea"/>
              </a:rPr>
              <a:t>提取特徵</a:t>
            </a:r>
            <a:r>
              <a:rPr lang="zh-TW" altLang="en-US" sz="2200" dirty="0">
                <a:solidFill>
                  <a:srgbClr val="FF0000"/>
                </a:solidFill>
                <a:latin typeface="+mj-ea"/>
              </a:rPr>
              <a:t>多了</a:t>
            </a:r>
            <a:r>
              <a:rPr lang="zh-TW" altLang="en-US" sz="2200" dirty="0">
                <a:solidFill>
                  <a:srgbClr val="FF0000"/>
                </a:solidFill>
              </a:rPr>
              <a:t>球的</a:t>
            </a:r>
            <a:r>
              <a:rPr lang="en-US" altLang="zh-TW" sz="2200" dirty="0">
                <a:solidFill>
                  <a:srgbClr val="FF0000"/>
                </a:solidFill>
              </a:rPr>
              <a:t>x</a:t>
            </a:r>
            <a:r>
              <a:rPr lang="zh-TW" altLang="en-US" sz="2200" dirty="0">
                <a:solidFill>
                  <a:srgbClr val="FF0000"/>
                </a:solidFill>
              </a:rPr>
              <a:t>座標預估落點</a:t>
            </a:r>
            <a:r>
              <a:rPr lang="zh-TW" altLang="en-US" sz="2200" dirty="0">
                <a:latin typeface="+mj-ea"/>
              </a:rPr>
              <a:t>與</a:t>
            </a:r>
            <a:r>
              <a:rPr lang="zh-TW" altLang="en-US" sz="2200" dirty="0">
                <a:solidFill>
                  <a:srgbClr val="FF0000"/>
                </a:solidFill>
                <a:latin typeface="+mj-ea"/>
              </a:rPr>
              <a:t>少了</a:t>
            </a:r>
            <a:r>
              <a:rPr lang="zh-TW" altLang="en-US" sz="2200" dirty="0">
                <a:solidFill>
                  <a:srgbClr val="FF0000"/>
                </a:solidFill>
              </a:rPr>
              <a:t>球的</a:t>
            </a:r>
            <a:r>
              <a:rPr lang="en-US" altLang="zh-TW" sz="2200" dirty="0">
                <a:solidFill>
                  <a:srgbClr val="FF0000"/>
                </a:solidFill>
              </a:rPr>
              <a:t>x</a:t>
            </a:r>
            <a:r>
              <a:rPr lang="zh-TW" altLang="en-US" sz="2200" dirty="0">
                <a:solidFill>
                  <a:srgbClr val="FF0000"/>
                </a:solidFill>
              </a:rPr>
              <a:t>座標預估落點</a:t>
            </a:r>
            <a:r>
              <a:rPr lang="zh-TW" altLang="en-US" sz="2200" dirty="0"/>
              <a:t>，破關數比較</a:t>
            </a:r>
            <a:endParaRPr lang="en-US" altLang="zh-TW" sz="2200" dirty="0"/>
          </a:p>
          <a:p>
            <a:r>
              <a:rPr lang="zh-TW" altLang="en-US" sz="2200" dirty="0"/>
              <a:t>以我選用的</a:t>
            </a:r>
            <a:r>
              <a:rPr lang="en-US" altLang="zh-TW" sz="2200" dirty="0" err="1">
                <a:solidFill>
                  <a:srgbClr val="FF0000"/>
                </a:solidFill>
              </a:rPr>
              <a:t>knn</a:t>
            </a:r>
            <a:r>
              <a:rPr lang="zh-TW" altLang="en-US" sz="2200" dirty="0"/>
              <a:t>演算法為例</a:t>
            </a:r>
            <a:r>
              <a:rPr lang="en-US" altLang="zh-TW" sz="2200" dirty="0"/>
              <a:t>:</a:t>
            </a:r>
            <a:endParaRPr lang="zh-TW" altLang="en-US" sz="2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B3A3C9-2018-4A3F-BB62-F7C6446A9FAC}"/>
              </a:ext>
            </a:extLst>
          </p:cNvPr>
          <p:cNvSpPr txBox="1"/>
          <p:nvPr/>
        </p:nvSpPr>
        <p:spPr>
          <a:xfrm>
            <a:off x="2250616" y="2917891"/>
            <a:ext cx="110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有預估落點特徵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41093B-5DFB-42C7-94CC-8D37C8E6A154}"/>
              </a:ext>
            </a:extLst>
          </p:cNvPr>
          <p:cNvSpPr txBox="1"/>
          <p:nvPr/>
        </p:nvSpPr>
        <p:spPr>
          <a:xfrm>
            <a:off x="6079666" y="2489266"/>
            <a:ext cx="110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有預估落點特徵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A4BFE6-CF42-4AE0-9D9B-0A1562B74A21}"/>
              </a:ext>
            </a:extLst>
          </p:cNvPr>
          <p:cNvSpPr txBox="1"/>
          <p:nvPr/>
        </p:nvSpPr>
        <p:spPr>
          <a:xfrm>
            <a:off x="4155616" y="2517841"/>
            <a:ext cx="110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有預估落點特徵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19D911-F10C-498E-A135-2B53DC8694C8}"/>
              </a:ext>
            </a:extLst>
          </p:cNvPr>
          <p:cNvSpPr txBox="1"/>
          <p:nvPr/>
        </p:nvSpPr>
        <p:spPr>
          <a:xfrm>
            <a:off x="8213266" y="2794066"/>
            <a:ext cx="110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有預估落點特徵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9F0E210-8B2A-4481-817B-C349B5367094}"/>
              </a:ext>
            </a:extLst>
          </p:cNvPr>
          <p:cNvSpPr txBox="1"/>
          <p:nvPr/>
        </p:nvSpPr>
        <p:spPr>
          <a:xfrm>
            <a:off x="10032541" y="2355916"/>
            <a:ext cx="110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highlight>
                  <a:srgbClr val="00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有預估落點特徵</a:t>
            </a:r>
          </a:p>
        </p:txBody>
      </p:sp>
    </p:spTree>
    <p:extLst>
      <p:ext uri="{BB962C8B-B14F-4D97-AF65-F5344CB8AC3E}">
        <p14:creationId xmlns:p14="http://schemas.microsoft.com/office/powerpoint/2010/main" val="349320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A3391C3A-69AA-4BEC-B9AC-583ABE0A7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260596"/>
              </p:ext>
            </p:extLst>
          </p:nvPr>
        </p:nvGraphicFramePr>
        <p:xfrm>
          <a:off x="295276" y="1716834"/>
          <a:ext cx="8153399" cy="4636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3BAA7912-3E7E-4452-B2F8-B1DE79E7A655}"/>
              </a:ext>
            </a:extLst>
          </p:cNvPr>
          <p:cNvSpPr txBox="1"/>
          <p:nvPr/>
        </p:nvSpPr>
        <p:spPr>
          <a:xfrm>
            <a:off x="838199" y="302374"/>
            <a:ext cx="83153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</a:rPr>
              <a:t>問題五</a:t>
            </a:r>
            <a:r>
              <a:rPr lang="en-US" altLang="zh-TW" sz="2000" dirty="0">
                <a:latin typeface="+mj-ea"/>
              </a:rPr>
              <a:t>:data</a:t>
            </a:r>
            <a:r>
              <a:rPr lang="zh-TW" altLang="en-US" sz="2000" dirty="0">
                <a:latin typeface="+mj-ea"/>
              </a:rPr>
              <a:t>的多寡，是否影響訓練模型的成效</a:t>
            </a:r>
            <a:r>
              <a:rPr lang="en-US" altLang="zh-TW" sz="2000" dirty="0">
                <a:latin typeface="+mj-ea"/>
              </a:rPr>
              <a:t>?</a:t>
            </a:r>
          </a:p>
          <a:p>
            <a:endParaRPr lang="en-US" altLang="zh-TW" sz="2000" dirty="0">
              <a:latin typeface="+mj-ea"/>
            </a:endParaRPr>
          </a:p>
          <a:p>
            <a:r>
              <a:rPr lang="zh-TW" altLang="en-US" dirty="0">
                <a:latin typeface="+mj-ea"/>
              </a:rPr>
              <a:t>以我選用的</a:t>
            </a:r>
            <a:r>
              <a:rPr lang="en-US" altLang="zh-TW" dirty="0" err="1">
                <a:solidFill>
                  <a:srgbClr val="FF0000"/>
                </a:solidFill>
                <a:latin typeface="+mj-ea"/>
              </a:rPr>
              <a:t>knn</a:t>
            </a:r>
            <a:r>
              <a:rPr lang="zh-TW" altLang="en-US" dirty="0">
                <a:latin typeface="+mj-ea"/>
              </a:rPr>
              <a:t>演算法為例</a:t>
            </a: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只跑一局，一局五次</a:t>
            </a:r>
            <a:r>
              <a:rPr lang="en-US" altLang="zh-TW" dirty="0">
                <a:latin typeface="+mj-ea"/>
              </a:rPr>
              <a:t>):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2A9F9AF-B11B-412F-8D25-C4D69C9E46B2}"/>
              </a:ext>
            </a:extLst>
          </p:cNvPr>
          <p:cNvSpPr txBox="1"/>
          <p:nvPr/>
        </p:nvSpPr>
        <p:spPr>
          <a:xfrm>
            <a:off x="8582024" y="2397889"/>
            <a:ext cx="360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資料量越多，玩家就看過越多路徑，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ML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模式速度就能跑得比較高。</a:t>
            </a:r>
          </a:p>
        </p:txBody>
      </p:sp>
    </p:spTree>
    <p:extLst>
      <p:ext uri="{BB962C8B-B14F-4D97-AF65-F5344CB8AC3E}">
        <p14:creationId xmlns:p14="http://schemas.microsoft.com/office/powerpoint/2010/main" val="3014763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A3391C3A-69AA-4BEC-B9AC-583ABE0A7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47034"/>
              </p:ext>
            </p:extLst>
          </p:nvPr>
        </p:nvGraphicFramePr>
        <p:xfrm>
          <a:off x="295276" y="1716834"/>
          <a:ext cx="8153399" cy="4636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3BAA7912-3E7E-4452-B2F8-B1DE79E7A655}"/>
              </a:ext>
            </a:extLst>
          </p:cNvPr>
          <p:cNvSpPr txBox="1"/>
          <p:nvPr/>
        </p:nvSpPr>
        <p:spPr>
          <a:xfrm>
            <a:off x="838199" y="302374"/>
            <a:ext cx="83153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</a:rPr>
              <a:t>問題六</a:t>
            </a:r>
            <a:r>
              <a:rPr lang="en-US" altLang="zh-TW" sz="2000" dirty="0">
                <a:latin typeface="+mj-ea"/>
              </a:rPr>
              <a:t>: data</a:t>
            </a:r>
            <a:r>
              <a:rPr lang="zh-TW" altLang="en-US" sz="2000" dirty="0">
                <a:latin typeface="+mj-ea"/>
              </a:rPr>
              <a:t>多元性是否足夠，是否影響訓練模型的成效</a:t>
            </a:r>
            <a:r>
              <a:rPr lang="en-US" altLang="zh-TW" sz="2000" dirty="0">
                <a:latin typeface="+mj-ea"/>
              </a:rPr>
              <a:t>?</a:t>
            </a:r>
          </a:p>
          <a:p>
            <a:endParaRPr lang="en-US" altLang="zh-TW" sz="2000" dirty="0">
              <a:latin typeface="+mj-ea"/>
            </a:endParaRPr>
          </a:p>
          <a:p>
            <a:r>
              <a:rPr lang="zh-TW" altLang="en-US" sz="2000" dirty="0">
                <a:latin typeface="+mj-ea"/>
              </a:rPr>
              <a:t>發想：若在訓練</a:t>
            </a:r>
            <a:r>
              <a:rPr lang="en-US" altLang="zh-TW" sz="2000" dirty="0">
                <a:latin typeface="+mj-ea"/>
              </a:rPr>
              <a:t>1P</a:t>
            </a:r>
            <a:r>
              <a:rPr lang="zh-TW" altLang="en-US" sz="2000" dirty="0">
                <a:latin typeface="+mj-ea"/>
              </a:rPr>
              <a:t>時，只訓練</a:t>
            </a:r>
            <a:r>
              <a:rPr lang="en-US" altLang="zh-TW" sz="2000" dirty="0">
                <a:latin typeface="+mj-ea"/>
              </a:rPr>
              <a:t>1P</a:t>
            </a:r>
            <a:r>
              <a:rPr lang="zh-TW" altLang="en-US" sz="2000" dirty="0">
                <a:latin typeface="+mj-ea"/>
              </a:rPr>
              <a:t>贏的資料，訓練</a:t>
            </a:r>
            <a:r>
              <a:rPr lang="en-US" altLang="zh-TW" sz="2000" dirty="0">
                <a:latin typeface="+mj-ea"/>
              </a:rPr>
              <a:t>2P</a:t>
            </a:r>
            <a:r>
              <a:rPr lang="zh-TW" altLang="en-US" sz="2000" dirty="0">
                <a:latin typeface="+mj-ea"/>
              </a:rPr>
              <a:t>時，只訓練</a:t>
            </a:r>
            <a:r>
              <a:rPr lang="en-US" altLang="zh-TW" sz="2000" dirty="0">
                <a:latin typeface="+mj-ea"/>
              </a:rPr>
              <a:t>2P</a:t>
            </a:r>
            <a:r>
              <a:rPr lang="zh-TW" altLang="en-US" sz="2000" dirty="0">
                <a:latin typeface="+mj-ea"/>
              </a:rPr>
              <a:t>贏的資料，會不會跑的比較好</a:t>
            </a:r>
            <a:r>
              <a:rPr lang="en-US" altLang="zh-TW" sz="2000" dirty="0">
                <a:latin typeface="+mj-ea"/>
              </a:rPr>
              <a:t>?</a:t>
            </a:r>
            <a:r>
              <a:rPr lang="zh-TW" altLang="en-US" sz="2000" dirty="0">
                <a:latin typeface="+mj-ea"/>
              </a:rPr>
              <a:t>  </a:t>
            </a:r>
            <a:endParaRPr lang="en-US" altLang="zh-TW" sz="2000" dirty="0">
              <a:latin typeface="+mj-ea"/>
            </a:endParaRPr>
          </a:p>
          <a:p>
            <a:r>
              <a:rPr lang="zh-TW" altLang="en-US" dirty="0">
                <a:latin typeface="+mj-ea"/>
              </a:rPr>
              <a:t>以我選用的</a:t>
            </a:r>
            <a:r>
              <a:rPr lang="en-US" altLang="zh-TW" dirty="0" err="1">
                <a:solidFill>
                  <a:srgbClr val="FF0000"/>
                </a:solidFill>
                <a:latin typeface="+mj-ea"/>
              </a:rPr>
              <a:t>knn</a:t>
            </a:r>
            <a:r>
              <a:rPr lang="zh-TW" altLang="en-US" dirty="0">
                <a:latin typeface="+mj-ea"/>
              </a:rPr>
              <a:t>演算法為例</a:t>
            </a: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只跑一局，一局五次</a:t>
            </a:r>
            <a:r>
              <a:rPr lang="en-US" altLang="zh-TW" dirty="0">
                <a:latin typeface="+mj-ea"/>
              </a:rPr>
              <a:t>):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2A9F9AF-B11B-412F-8D25-C4D69C9E46B2}"/>
              </a:ext>
            </a:extLst>
          </p:cNvPr>
          <p:cNvSpPr txBox="1"/>
          <p:nvPr/>
        </p:nvSpPr>
        <p:spPr>
          <a:xfrm>
            <a:off x="8582024" y="2397889"/>
            <a:ext cx="36099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train 1P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的時候，原本以為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只訓練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贏的資料，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只訓練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贏的資料會跑得比較好，結果跑的結果並沒有很好，反而是在訓練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時也要匯入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贏的資料蒐集結果比較好。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推論：以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為例，如果只蒐集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贏的資料，而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只訓練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贏的資料，這樣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打過來的路徑會是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沒看過的，因此造成結果不如預期。</a:t>
            </a:r>
          </a:p>
        </p:txBody>
      </p:sp>
    </p:spTree>
    <p:extLst>
      <p:ext uri="{BB962C8B-B14F-4D97-AF65-F5344CB8AC3E}">
        <p14:creationId xmlns:p14="http://schemas.microsoft.com/office/powerpoint/2010/main" val="370653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A3391C3A-69AA-4BEC-B9AC-583ABE0A7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151052"/>
              </p:ext>
            </p:extLst>
          </p:nvPr>
        </p:nvGraphicFramePr>
        <p:xfrm>
          <a:off x="295276" y="1716834"/>
          <a:ext cx="8153399" cy="4636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3BAA7912-3E7E-4452-B2F8-B1DE79E7A655}"/>
              </a:ext>
            </a:extLst>
          </p:cNvPr>
          <p:cNvSpPr txBox="1"/>
          <p:nvPr/>
        </p:nvSpPr>
        <p:spPr>
          <a:xfrm>
            <a:off x="838199" y="302374"/>
            <a:ext cx="83153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</a:rPr>
              <a:t>問題六</a:t>
            </a:r>
            <a:r>
              <a:rPr lang="en-US" altLang="zh-TW" sz="2000" dirty="0">
                <a:latin typeface="+mj-ea"/>
              </a:rPr>
              <a:t>: data</a:t>
            </a:r>
            <a:r>
              <a:rPr lang="zh-TW" altLang="en-US" sz="2000" dirty="0">
                <a:latin typeface="+mj-ea"/>
              </a:rPr>
              <a:t>多元性是否足夠，是否影響訓練模型的成效</a:t>
            </a:r>
            <a:r>
              <a:rPr lang="en-US" altLang="zh-TW" sz="2000" dirty="0">
                <a:latin typeface="+mj-ea"/>
              </a:rPr>
              <a:t>?</a:t>
            </a:r>
          </a:p>
          <a:p>
            <a:endParaRPr lang="en-US" altLang="zh-TW" sz="2000" dirty="0">
              <a:latin typeface="+mj-ea"/>
            </a:endParaRPr>
          </a:p>
          <a:p>
            <a:r>
              <a:rPr lang="zh-TW" altLang="en-US" sz="2000" dirty="0">
                <a:latin typeface="+mj-ea"/>
              </a:rPr>
              <a:t>發想：如果只蒐集速度</a:t>
            </a:r>
            <a:r>
              <a:rPr lang="en-US" altLang="zh-TW" sz="2000" dirty="0">
                <a:latin typeface="+mj-ea"/>
              </a:rPr>
              <a:t>&gt;=20</a:t>
            </a:r>
            <a:r>
              <a:rPr lang="zh-TW" altLang="en-US" sz="2000" dirty="0">
                <a:latin typeface="+mj-ea"/>
              </a:rPr>
              <a:t>的資料來訓練，會不會跑得比較好</a:t>
            </a:r>
            <a:r>
              <a:rPr lang="en-US" altLang="zh-TW" sz="2000" dirty="0">
                <a:latin typeface="+mj-ea"/>
              </a:rPr>
              <a:t>?</a:t>
            </a:r>
          </a:p>
          <a:p>
            <a:r>
              <a:rPr lang="zh-TW" altLang="en-US" dirty="0">
                <a:latin typeface="+mj-ea"/>
              </a:rPr>
              <a:t>以我選用的</a:t>
            </a:r>
            <a:r>
              <a:rPr lang="en-US" altLang="zh-TW" dirty="0" err="1">
                <a:solidFill>
                  <a:srgbClr val="FF0000"/>
                </a:solidFill>
                <a:latin typeface="+mj-ea"/>
              </a:rPr>
              <a:t>knn</a:t>
            </a:r>
            <a:r>
              <a:rPr lang="zh-TW" altLang="en-US" dirty="0">
                <a:latin typeface="+mj-ea"/>
              </a:rPr>
              <a:t>演算法為例</a:t>
            </a: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只跑一局，一局五次</a:t>
            </a:r>
            <a:r>
              <a:rPr lang="en-US" altLang="zh-TW" dirty="0">
                <a:latin typeface="+mj-ea"/>
              </a:rPr>
              <a:t>):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2A9F9AF-B11B-412F-8D25-C4D69C9E46B2}"/>
              </a:ext>
            </a:extLst>
          </p:cNvPr>
          <p:cNvSpPr txBox="1"/>
          <p:nvPr/>
        </p:nvSpPr>
        <p:spPr>
          <a:xfrm>
            <a:off x="8582024" y="2397889"/>
            <a:ext cx="3609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發現如果只蒐集速度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&gt;=20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pickle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檔，會造成路徑太單一化，並不會有很好的結果。但是不能蒐集速度太低的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pickle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檔，因為速度會太低是因為某位玩家指令錯誤，會混淆機器學習模式時的判斷，因此速度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&gt;=15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pickle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檔都蒐集訓練。</a:t>
            </a:r>
          </a:p>
        </p:txBody>
      </p:sp>
    </p:spTree>
    <p:extLst>
      <p:ext uri="{BB962C8B-B14F-4D97-AF65-F5344CB8AC3E}">
        <p14:creationId xmlns:p14="http://schemas.microsoft.com/office/powerpoint/2010/main" val="1493608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4B8B4-6B35-4D2D-9AFE-96A93115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9044"/>
            <a:ext cx="9144000" cy="552159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CONCLUSION</a:t>
            </a:r>
            <a:r>
              <a:rPr lang="zh-TW" altLang="en-US" sz="4800" dirty="0"/>
              <a:t>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C3BB8C-26D6-4FDD-B19E-85F8922C4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9429"/>
            <a:ext cx="9144000" cy="4362061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一開始以為作業</a:t>
            </a:r>
            <a:r>
              <a:rPr lang="en-US" altLang="zh-TW" dirty="0"/>
              <a:t>2</a:t>
            </a:r>
            <a:r>
              <a:rPr lang="zh-TW" altLang="en-US" dirty="0"/>
              <a:t>只是作業</a:t>
            </a:r>
            <a:r>
              <a:rPr lang="en-US" altLang="zh-TW" dirty="0"/>
              <a:t>1</a:t>
            </a:r>
            <a:r>
              <a:rPr lang="zh-TW" altLang="en-US" dirty="0"/>
              <a:t>的延伸，應該可以表現得很好，沒想到寫</a:t>
            </a:r>
            <a:r>
              <a:rPr lang="en-US" altLang="zh-TW" dirty="0"/>
              <a:t>rule</a:t>
            </a:r>
            <a:r>
              <a:rPr lang="zh-TW" altLang="en-US" dirty="0"/>
              <a:t>就想了好久，不能直接用作業</a:t>
            </a:r>
            <a:r>
              <a:rPr lang="en-US" altLang="zh-TW" dirty="0"/>
              <a:t>1</a:t>
            </a:r>
            <a:r>
              <a:rPr lang="zh-TW" altLang="en-US" dirty="0"/>
              <a:t>的方法寫</a:t>
            </a:r>
            <a:r>
              <a:rPr lang="en-US" altLang="zh-TW" dirty="0"/>
              <a:t>rule</a:t>
            </a:r>
            <a:r>
              <a:rPr lang="zh-TW" altLang="en-US" dirty="0"/>
              <a:t>。作業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pickle</a:t>
            </a:r>
            <a:r>
              <a:rPr lang="zh-TW" altLang="en-US" dirty="0"/>
              <a:t>檔也很難蒐集，因為要記錄跑出來的</a:t>
            </a:r>
            <a:r>
              <a:rPr lang="en-US" altLang="zh-TW" dirty="0"/>
              <a:t>pickle</a:t>
            </a:r>
            <a:r>
              <a:rPr lang="zh-TW" altLang="en-US" dirty="0"/>
              <a:t>檔是</a:t>
            </a:r>
            <a:r>
              <a:rPr lang="en-US" altLang="zh-TW" dirty="0"/>
              <a:t>1P win</a:t>
            </a:r>
            <a:r>
              <a:rPr lang="zh-TW" altLang="en-US" dirty="0"/>
              <a:t>還是</a:t>
            </a:r>
            <a:r>
              <a:rPr lang="en-US" altLang="zh-TW" dirty="0"/>
              <a:t>2P win</a:t>
            </a:r>
            <a:r>
              <a:rPr lang="zh-TW" altLang="en-US" dirty="0"/>
              <a:t>，速度也要記起來，光是資料的蒐集我就花了整整兩天，而且原本以為</a:t>
            </a:r>
            <a:r>
              <a:rPr lang="en-US" altLang="zh-TW" dirty="0"/>
              <a:t>train 1P</a:t>
            </a:r>
            <a:r>
              <a:rPr lang="zh-TW" altLang="en-US" dirty="0"/>
              <a:t>的時候要用</a:t>
            </a:r>
            <a:r>
              <a:rPr lang="en-US" altLang="zh-TW" dirty="0"/>
              <a:t>1P</a:t>
            </a:r>
            <a:r>
              <a:rPr lang="zh-TW" altLang="en-US" dirty="0"/>
              <a:t>贏的</a:t>
            </a:r>
            <a:r>
              <a:rPr lang="en-US" altLang="zh-TW" dirty="0"/>
              <a:t>pickle</a:t>
            </a:r>
            <a:r>
              <a:rPr lang="zh-TW" altLang="en-US" dirty="0"/>
              <a:t>檔</a:t>
            </a:r>
            <a:r>
              <a:rPr lang="en-US" altLang="zh-TW" dirty="0"/>
              <a:t>train</a:t>
            </a:r>
            <a:r>
              <a:rPr lang="zh-TW" altLang="en-US" dirty="0"/>
              <a:t>，</a:t>
            </a:r>
            <a:r>
              <a:rPr lang="en-US" altLang="zh-TW" dirty="0"/>
              <a:t> train 2P</a:t>
            </a:r>
            <a:r>
              <a:rPr lang="zh-TW" altLang="en-US" dirty="0"/>
              <a:t>的時候要用</a:t>
            </a:r>
            <a:r>
              <a:rPr lang="en-US" altLang="zh-TW" dirty="0"/>
              <a:t>2P</a:t>
            </a:r>
            <a:r>
              <a:rPr lang="zh-TW" altLang="en-US" dirty="0"/>
              <a:t>贏的</a:t>
            </a:r>
            <a:r>
              <a:rPr lang="en-US" altLang="zh-TW" dirty="0"/>
              <a:t>pickle</a:t>
            </a:r>
            <a:r>
              <a:rPr lang="zh-TW" altLang="en-US" dirty="0"/>
              <a:t>檔</a:t>
            </a:r>
            <a:r>
              <a:rPr lang="en-US" altLang="zh-TW" dirty="0"/>
              <a:t>train</a:t>
            </a:r>
            <a:r>
              <a:rPr lang="zh-TW" altLang="en-US" dirty="0"/>
              <a:t>，結果是要</a:t>
            </a:r>
            <a:r>
              <a:rPr lang="en-US" altLang="zh-TW" dirty="0"/>
              <a:t>1P</a:t>
            </a:r>
            <a:r>
              <a:rPr lang="zh-TW" altLang="en-US" dirty="0"/>
              <a:t>、</a:t>
            </a:r>
            <a:r>
              <a:rPr lang="en-US" altLang="zh-TW" dirty="0"/>
              <a:t>2P</a:t>
            </a:r>
            <a:r>
              <a:rPr lang="zh-TW" altLang="en-US" dirty="0"/>
              <a:t>贏的</a:t>
            </a:r>
            <a:r>
              <a:rPr lang="en-US" altLang="zh-TW" dirty="0"/>
              <a:t>pickle</a:t>
            </a:r>
            <a:r>
              <a:rPr lang="zh-TW" altLang="en-US" dirty="0"/>
              <a:t>檔都</a:t>
            </a:r>
            <a:r>
              <a:rPr lang="en-US" altLang="zh-TW" dirty="0"/>
              <a:t>train</a:t>
            </a:r>
            <a:r>
              <a:rPr lang="zh-TW" altLang="en-US" dirty="0"/>
              <a:t>，而且速度也不能只蒐集大於</a:t>
            </a:r>
            <a:r>
              <a:rPr lang="en-US" altLang="zh-TW" dirty="0"/>
              <a:t>20</a:t>
            </a:r>
            <a:r>
              <a:rPr lang="zh-TW" altLang="en-US" dirty="0"/>
              <a:t>的</a:t>
            </a:r>
            <a:r>
              <a:rPr lang="en-US" altLang="zh-TW" dirty="0"/>
              <a:t>pickle</a:t>
            </a:r>
            <a:r>
              <a:rPr lang="zh-TW" altLang="en-US" dirty="0"/>
              <a:t>檔，要以</a:t>
            </a:r>
            <a:endParaRPr lang="en-US" altLang="zh-TW" dirty="0"/>
          </a:p>
          <a:p>
            <a:pPr algn="l"/>
            <a:r>
              <a:rPr lang="en-US" altLang="zh-TW" dirty="0"/>
              <a:t>(20&gt;</a:t>
            </a:r>
            <a:r>
              <a:rPr lang="en-US" altLang="zh-TW" dirty="0" err="1"/>
              <a:t>ball_speed</a:t>
            </a:r>
            <a:r>
              <a:rPr lang="en-US" altLang="zh-TW" dirty="0"/>
              <a:t>&gt;=15</a:t>
            </a:r>
            <a:r>
              <a:rPr lang="zh-TW" altLang="en-US" dirty="0"/>
              <a:t>的</a:t>
            </a:r>
            <a:r>
              <a:rPr lang="en-US" altLang="zh-TW" dirty="0"/>
              <a:t>pickle</a:t>
            </a:r>
            <a:r>
              <a:rPr lang="zh-TW" altLang="en-US" dirty="0"/>
              <a:t>檔：</a:t>
            </a:r>
            <a:r>
              <a:rPr lang="en-US" altLang="zh-TW" dirty="0"/>
              <a:t> </a:t>
            </a:r>
            <a:r>
              <a:rPr lang="en-US" altLang="zh-TW" dirty="0" err="1"/>
              <a:t>ball_speed</a:t>
            </a:r>
            <a:r>
              <a:rPr lang="en-US" altLang="zh-TW" dirty="0"/>
              <a:t>&gt;=20</a:t>
            </a:r>
            <a:r>
              <a:rPr lang="zh-TW" altLang="en-US" dirty="0"/>
              <a:t>的</a:t>
            </a:r>
            <a:r>
              <a:rPr lang="en-US" altLang="zh-TW" dirty="0"/>
              <a:t>pickle</a:t>
            </a:r>
            <a:r>
              <a:rPr lang="zh-TW" altLang="en-US" dirty="0"/>
              <a:t>檔</a:t>
            </a:r>
            <a:r>
              <a:rPr lang="en-US" altLang="zh-TW" dirty="0"/>
              <a:t>)=(1:2)</a:t>
            </a:r>
            <a:r>
              <a:rPr lang="zh-TW" altLang="en-US" dirty="0"/>
              <a:t>的方式訓練</a:t>
            </a:r>
            <a:r>
              <a:rPr lang="en-US" altLang="zh-TW" dirty="0"/>
              <a:t>(</a:t>
            </a:r>
            <a:r>
              <a:rPr lang="zh-TW" altLang="en-US" dirty="0"/>
              <a:t>我發現這樣效果最好</a:t>
            </a:r>
            <a:r>
              <a:rPr lang="en-US" altLang="zh-TW" dirty="0"/>
              <a:t>)</a:t>
            </a:r>
            <a:r>
              <a:rPr lang="zh-TW" altLang="en-US" dirty="0"/>
              <a:t>。經過這次作業，我發現學習機器學習要有實驗精神、時間、耐心，每個方法都要嘗試，才能得到滿意結果。</a:t>
            </a:r>
          </a:p>
        </p:txBody>
      </p:sp>
    </p:spTree>
    <p:extLst>
      <p:ext uri="{BB962C8B-B14F-4D97-AF65-F5344CB8AC3E}">
        <p14:creationId xmlns:p14="http://schemas.microsoft.com/office/powerpoint/2010/main" val="283497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3C83C-361F-4C09-83A3-FBFEA8FE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38797"/>
            <a:ext cx="9144000" cy="2387600"/>
          </a:xfrm>
        </p:spPr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A8F75FF-A9CE-40A5-8C16-C28AD651A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2357"/>
            <a:ext cx="9144000" cy="3488606"/>
          </a:xfrm>
        </p:spPr>
        <p:txBody>
          <a:bodyPr>
            <a:noAutofit/>
          </a:bodyPr>
          <a:lstStyle/>
          <a:p>
            <a:pPr algn="l"/>
            <a:r>
              <a:rPr lang="zh-TW" altLang="en-US" dirty="0"/>
              <a:t>作業題目：</a:t>
            </a:r>
            <a:r>
              <a:rPr lang="en-US" altLang="zh-TW" dirty="0"/>
              <a:t>ping pong</a:t>
            </a:r>
          </a:p>
          <a:p>
            <a:pPr algn="l"/>
            <a:r>
              <a:rPr lang="en-US" altLang="zh-TW" dirty="0"/>
              <a:t>1P</a:t>
            </a:r>
            <a:r>
              <a:rPr lang="zh-TW" altLang="en-US" dirty="0"/>
              <a:t>、</a:t>
            </a:r>
            <a:r>
              <a:rPr lang="en-US" altLang="zh-TW" dirty="0"/>
              <a:t>2P</a:t>
            </a:r>
            <a:r>
              <a:rPr lang="zh-TW" altLang="en-US" dirty="0"/>
              <a:t>互打接乒乓球的遊戲，利用</a:t>
            </a:r>
            <a:r>
              <a:rPr lang="en-US" altLang="zh-TW" dirty="0"/>
              <a:t>ML</a:t>
            </a:r>
            <a:r>
              <a:rPr lang="zh-TW" altLang="en-US" dirty="0"/>
              <a:t>技術實現</a:t>
            </a:r>
            <a:r>
              <a:rPr lang="en-US" altLang="zh-TW" dirty="0"/>
              <a:t>AI</a:t>
            </a:r>
            <a:r>
              <a:rPr lang="zh-TW" altLang="en-US" dirty="0"/>
              <a:t>對打。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觀察到的現象：由於</a:t>
            </a:r>
            <a:r>
              <a:rPr lang="en-US" altLang="zh-TW" dirty="0"/>
              <a:t>ping pong</a:t>
            </a:r>
            <a:r>
              <a:rPr lang="zh-TW" altLang="en-US" dirty="0"/>
              <a:t>有兩個玩家，所以兩個玩家的資料都要蒐集，而且訓練的資料量要一樣，然後訓練</a:t>
            </a:r>
            <a:r>
              <a:rPr lang="en-US" altLang="zh-TW" dirty="0"/>
              <a:t>1P</a:t>
            </a:r>
            <a:r>
              <a:rPr lang="zh-TW" altLang="en-US" dirty="0"/>
              <a:t>、</a:t>
            </a:r>
            <a:r>
              <a:rPr lang="en-US" altLang="zh-TW" dirty="0"/>
              <a:t>2P</a:t>
            </a:r>
            <a:r>
              <a:rPr lang="zh-TW" altLang="en-US" dirty="0"/>
              <a:t>時，要把</a:t>
            </a:r>
            <a:r>
              <a:rPr lang="en-US" altLang="zh-TW" dirty="0"/>
              <a:t>1P</a:t>
            </a:r>
            <a:r>
              <a:rPr lang="zh-TW" altLang="en-US" dirty="0"/>
              <a:t>跟</a:t>
            </a:r>
            <a:r>
              <a:rPr lang="en-US" altLang="zh-TW" dirty="0"/>
              <a:t>2P</a:t>
            </a:r>
            <a:r>
              <a:rPr lang="zh-TW" altLang="en-US" dirty="0"/>
              <a:t>贏的</a:t>
            </a:r>
            <a:r>
              <a:rPr lang="en-US" altLang="zh-TW" dirty="0"/>
              <a:t>pickle</a:t>
            </a:r>
            <a:r>
              <a:rPr lang="zh-TW" altLang="en-US" dirty="0"/>
              <a:t>檔都匯入訓練，最重要的是，速度</a:t>
            </a:r>
            <a:r>
              <a:rPr lang="en-US" altLang="zh-TW" dirty="0"/>
              <a:t>&gt;=15(</a:t>
            </a:r>
            <a:r>
              <a:rPr lang="zh-TW" altLang="en-US" dirty="0"/>
              <a:t>超過基本門檻</a:t>
            </a:r>
            <a:r>
              <a:rPr lang="en-US" altLang="zh-TW" dirty="0"/>
              <a:t>)</a:t>
            </a:r>
            <a:r>
              <a:rPr lang="zh-TW" altLang="en-US" dirty="0"/>
              <a:t>的資料都要蒐集起來，如果只蒐集速度</a:t>
            </a:r>
            <a:r>
              <a:rPr lang="en-US" altLang="zh-TW" dirty="0"/>
              <a:t>&gt;=20</a:t>
            </a:r>
            <a:r>
              <a:rPr lang="zh-TW" altLang="en-US" dirty="0"/>
              <a:t>的</a:t>
            </a:r>
            <a:r>
              <a:rPr lang="en-US" altLang="zh-TW" dirty="0"/>
              <a:t>pickle</a:t>
            </a:r>
            <a:r>
              <a:rPr lang="zh-TW" altLang="en-US" dirty="0"/>
              <a:t>檔，訓練效果並不會很好。此外，也要各自提取自己的特徵</a:t>
            </a:r>
            <a:r>
              <a:rPr lang="en-US" altLang="zh-TW" dirty="0"/>
              <a:t>(</a:t>
            </a:r>
            <a:r>
              <a:rPr lang="zh-TW" altLang="en-US" dirty="0"/>
              <a:t>鏡像關係導致</a:t>
            </a:r>
            <a:r>
              <a:rPr lang="en-US" altLang="zh-TW" dirty="0"/>
              <a:t>1P</a:t>
            </a:r>
            <a:r>
              <a:rPr lang="zh-TW" altLang="en-US" dirty="0"/>
              <a:t>、</a:t>
            </a:r>
            <a:r>
              <a:rPr lang="en-US" altLang="zh-TW" dirty="0"/>
              <a:t>2P</a:t>
            </a:r>
            <a:r>
              <a:rPr lang="zh-TW" altLang="en-US" dirty="0"/>
              <a:t>特徵不同</a:t>
            </a:r>
            <a:r>
              <a:rPr lang="en-US" altLang="zh-TW" dirty="0"/>
              <a:t>)</a:t>
            </a:r>
            <a:r>
              <a:rPr lang="zh-TW" altLang="en-US" dirty="0"/>
              <a:t>，才能在</a:t>
            </a:r>
            <a:r>
              <a:rPr lang="en-US" altLang="zh-TW" dirty="0"/>
              <a:t>ml_play.py</a:t>
            </a:r>
            <a:r>
              <a:rPr lang="zh-TW" altLang="en-US" dirty="0"/>
              <a:t>中匯入各自玩家的</a:t>
            </a:r>
            <a:r>
              <a:rPr lang="en-US" altLang="zh-TW" dirty="0"/>
              <a:t>pickle</a:t>
            </a:r>
            <a:r>
              <a:rPr lang="zh-TW" altLang="en-US" dirty="0"/>
              <a:t>檔。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039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1BB28-B23E-4D22-9DF8-F81541E72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930803"/>
            <a:ext cx="9144000" cy="2387600"/>
          </a:xfrm>
        </p:spPr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387915-96EA-400A-9B08-8EE78CD83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59467"/>
            <a:ext cx="9601200" cy="4732866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1.Rule</a:t>
            </a:r>
            <a:r>
              <a:rPr lang="zh-TW" altLang="en-US" dirty="0"/>
              <a:t>：如果玩家要接球的話，用計算斜率的方法算落點，而玩家接到球之後，也依據斜率計算回來的落點位置</a:t>
            </a:r>
            <a:r>
              <a:rPr lang="en-US" altLang="zh-TW" dirty="0"/>
              <a:t>(</a:t>
            </a:r>
            <a:r>
              <a:rPr lang="en-US" altLang="zh-TW" dirty="0" err="1"/>
              <a:t>des_x</a:t>
            </a:r>
            <a:r>
              <a:rPr lang="en-US" altLang="zh-TW" dirty="0"/>
              <a:t>)</a:t>
            </a:r>
            <a:r>
              <a:rPr lang="zh-TW" altLang="en-US" dirty="0"/>
              <a:t>，可以改善在</a:t>
            </a:r>
            <a:r>
              <a:rPr lang="en-US" altLang="zh-TW" dirty="0"/>
              <a:t>hard</a:t>
            </a:r>
            <a:r>
              <a:rPr lang="zh-TW" altLang="en-US" dirty="0"/>
              <a:t>模式撞到</a:t>
            </a:r>
            <a:r>
              <a:rPr lang="en-US" altLang="zh-TW" dirty="0"/>
              <a:t>block</a:t>
            </a:r>
            <a:r>
              <a:rPr lang="zh-TW" altLang="en-US" dirty="0"/>
              <a:t>的反應，然後再判斷如果球拍的中心座標小於預估落點，</a:t>
            </a:r>
            <a:r>
              <a:rPr lang="en-US" altLang="zh-TW" dirty="0"/>
              <a:t>command=move right</a:t>
            </a:r>
            <a:r>
              <a:rPr lang="zh-TW" altLang="en-US" dirty="0"/>
              <a:t>，球拍的中心座標大於預估落點，</a:t>
            </a:r>
            <a:r>
              <a:rPr lang="en-US" altLang="zh-TW" dirty="0"/>
              <a:t>command=move left </a:t>
            </a:r>
            <a:r>
              <a:rPr lang="zh-TW" altLang="en-US" dirty="0"/>
              <a:t>，其他狀態則</a:t>
            </a:r>
            <a:r>
              <a:rPr lang="en-US" altLang="zh-TW" dirty="0"/>
              <a:t>command=none</a:t>
            </a:r>
            <a:r>
              <a:rPr lang="zh-TW" altLang="en-US" dirty="0"/>
              <a:t>。</a:t>
            </a:r>
            <a:endParaRPr lang="en-US" altLang="zh-TW" dirty="0"/>
          </a:p>
          <a:p>
            <a:pPr algn="l"/>
            <a:r>
              <a:rPr lang="en-US" altLang="zh-TW" dirty="0"/>
              <a:t>2.</a:t>
            </a:r>
            <a:r>
              <a:rPr lang="zh-TW" altLang="en-US" dirty="0"/>
              <a:t>提取之特徵</a:t>
            </a:r>
            <a:r>
              <a:rPr lang="en-US" altLang="zh-TW" dirty="0"/>
              <a:t>(6</a:t>
            </a:r>
            <a:r>
              <a:rPr lang="zh-TW" altLang="en-US" dirty="0"/>
              <a:t>個</a:t>
            </a:r>
            <a:r>
              <a:rPr lang="en-US" altLang="zh-TW" dirty="0"/>
              <a:t>)</a:t>
            </a:r>
            <a:r>
              <a:rPr lang="zh-TW" altLang="en-US" dirty="0"/>
              <a:t>：我這次提取的特徵跟</a:t>
            </a:r>
            <a:r>
              <a:rPr lang="en-US" altLang="zh-TW" dirty="0" err="1"/>
              <a:t>arkanoid</a:t>
            </a:r>
            <a:r>
              <a:rPr lang="zh-TW" altLang="en-US" dirty="0"/>
              <a:t>一樣，有球的</a:t>
            </a:r>
            <a:r>
              <a:rPr lang="en-US" altLang="zh-TW" dirty="0"/>
              <a:t>x</a:t>
            </a:r>
            <a:r>
              <a:rPr lang="zh-TW" altLang="en-US" dirty="0"/>
              <a:t>座標、球的</a:t>
            </a:r>
            <a:r>
              <a:rPr lang="en-US" altLang="zh-TW" dirty="0"/>
              <a:t>y</a:t>
            </a:r>
            <a:r>
              <a:rPr lang="zh-TW" altLang="en-US" dirty="0"/>
              <a:t>座標、預估球的</a:t>
            </a:r>
            <a:r>
              <a:rPr lang="en-US" altLang="zh-TW" dirty="0"/>
              <a:t>x</a:t>
            </a:r>
            <a:r>
              <a:rPr lang="zh-TW" altLang="en-US" dirty="0"/>
              <a:t>落點、球的</a:t>
            </a:r>
            <a:r>
              <a:rPr lang="en-US" altLang="zh-TW" dirty="0"/>
              <a:t>x</a:t>
            </a:r>
            <a:r>
              <a:rPr lang="zh-TW" altLang="en-US" dirty="0"/>
              <a:t>方向速度、球的</a:t>
            </a:r>
            <a:r>
              <a:rPr lang="en-US" altLang="zh-TW" dirty="0"/>
              <a:t>y</a:t>
            </a:r>
            <a:r>
              <a:rPr lang="zh-TW" altLang="en-US" dirty="0"/>
              <a:t>方向速度、球拍的</a:t>
            </a:r>
            <a:r>
              <a:rPr lang="en-US" altLang="zh-TW" dirty="0"/>
              <a:t>x</a:t>
            </a:r>
            <a:r>
              <a:rPr lang="zh-TW" altLang="en-US" dirty="0"/>
              <a:t>座標共</a:t>
            </a:r>
            <a:r>
              <a:rPr lang="en-US" altLang="zh-TW" dirty="0"/>
              <a:t>6</a:t>
            </a:r>
            <a:r>
              <a:rPr lang="zh-TW" altLang="en-US" dirty="0"/>
              <a:t>個。這</a:t>
            </a:r>
            <a:r>
              <a:rPr lang="en-US" altLang="zh-TW" dirty="0"/>
              <a:t>6</a:t>
            </a:r>
            <a:r>
              <a:rPr lang="zh-TW" altLang="en-US" dirty="0"/>
              <a:t>個特徵中，只有落點要用鏡像關係算，其他的特徵只要從</a:t>
            </a:r>
            <a:r>
              <a:rPr lang="en-US" altLang="zh-TW" dirty="0" err="1"/>
              <a:t>scene_info</a:t>
            </a:r>
            <a:r>
              <a:rPr lang="zh-TW" altLang="en-US" dirty="0"/>
              <a:t>來提取即可。</a:t>
            </a:r>
            <a:endParaRPr lang="en-US" altLang="zh-TW" dirty="0"/>
          </a:p>
          <a:p>
            <a:pPr algn="l"/>
            <a:r>
              <a:rPr lang="en-US" altLang="zh-TW" dirty="0"/>
              <a:t>3.pickle</a:t>
            </a:r>
            <a:r>
              <a:rPr lang="zh-TW" altLang="en-US" dirty="0"/>
              <a:t>檔的蒐集： </a:t>
            </a:r>
            <a:r>
              <a:rPr lang="en-US" altLang="zh-TW" dirty="0"/>
              <a:t>P1(15&lt;=</a:t>
            </a:r>
            <a:r>
              <a:rPr lang="zh-TW" altLang="en-US" dirty="0"/>
              <a:t>速度</a:t>
            </a:r>
            <a:r>
              <a:rPr lang="en-US" altLang="zh-TW" dirty="0"/>
              <a:t>&lt;20</a:t>
            </a:r>
            <a:r>
              <a:rPr lang="zh-TW" altLang="en-US" dirty="0"/>
              <a:t>：</a:t>
            </a:r>
            <a:r>
              <a:rPr lang="en-US" altLang="zh-TW" dirty="0"/>
              <a:t>17</a:t>
            </a:r>
            <a:r>
              <a:rPr lang="zh-TW" altLang="en-US" dirty="0"/>
              <a:t>筆，速度</a:t>
            </a:r>
            <a:r>
              <a:rPr lang="en-US" altLang="zh-TW" dirty="0"/>
              <a:t>&gt;=20</a:t>
            </a:r>
            <a:r>
              <a:rPr lang="zh-TW" altLang="en-US" dirty="0"/>
              <a:t>：</a:t>
            </a:r>
            <a:r>
              <a:rPr lang="en-US" altLang="zh-TW" dirty="0"/>
              <a:t>33</a:t>
            </a:r>
            <a:r>
              <a:rPr lang="zh-TW" altLang="en-US" dirty="0"/>
              <a:t>筆，共</a:t>
            </a:r>
            <a:r>
              <a:rPr lang="en-US" altLang="zh-TW" dirty="0"/>
              <a:t>50</a:t>
            </a:r>
            <a:r>
              <a:rPr lang="zh-TW" altLang="en-US" dirty="0"/>
              <a:t>筆</a:t>
            </a:r>
            <a:r>
              <a:rPr lang="en-US" altLang="zh-TW" dirty="0"/>
              <a:t>)</a:t>
            </a:r>
          </a:p>
          <a:p>
            <a:pPr algn="l"/>
            <a:r>
              <a:rPr lang="en-US" altLang="zh-TW" dirty="0"/>
              <a:t>		</a:t>
            </a:r>
            <a:r>
              <a:rPr lang="zh-TW" altLang="en-US" dirty="0"/>
              <a:t>          </a:t>
            </a:r>
            <a:r>
              <a:rPr lang="en-US" altLang="zh-TW" dirty="0"/>
              <a:t>P2(15&lt;=</a:t>
            </a:r>
            <a:r>
              <a:rPr lang="zh-TW" altLang="en-US" dirty="0"/>
              <a:t>速度</a:t>
            </a:r>
            <a:r>
              <a:rPr lang="en-US" altLang="zh-TW" dirty="0"/>
              <a:t>&lt;20 </a:t>
            </a:r>
            <a:r>
              <a:rPr lang="zh-TW" altLang="en-US" dirty="0"/>
              <a:t>：</a:t>
            </a:r>
            <a:r>
              <a:rPr lang="en-US" altLang="zh-TW" dirty="0"/>
              <a:t>17</a:t>
            </a:r>
            <a:r>
              <a:rPr lang="zh-TW" altLang="en-US" dirty="0"/>
              <a:t>筆，速度</a:t>
            </a:r>
            <a:r>
              <a:rPr lang="en-US" altLang="zh-TW" dirty="0"/>
              <a:t>&gt;=20</a:t>
            </a:r>
            <a:r>
              <a:rPr lang="zh-TW" altLang="en-US" dirty="0"/>
              <a:t>：</a:t>
            </a:r>
            <a:r>
              <a:rPr lang="en-US" altLang="zh-TW" dirty="0"/>
              <a:t>33</a:t>
            </a:r>
            <a:r>
              <a:rPr lang="zh-TW" altLang="en-US" dirty="0"/>
              <a:t>筆，共</a:t>
            </a:r>
            <a:r>
              <a:rPr lang="en-US" altLang="zh-TW" dirty="0"/>
              <a:t>50</a:t>
            </a:r>
            <a:r>
              <a:rPr lang="zh-TW" altLang="en-US" dirty="0"/>
              <a:t>筆</a:t>
            </a:r>
            <a:r>
              <a:rPr lang="en-US" altLang="zh-TW" dirty="0"/>
              <a:t>)</a:t>
            </a:r>
          </a:p>
          <a:p>
            <a:pPr algn="l"/>
            <a:r>
              <a:rPr lang="en-US" altLang="zh-TW" dirty="0"/>
              <a:t>								(</a:t>
            </a:r>
            <a:r>
              <a:rPr lang="zh-TW" altLang="en-US" dirty="0"/>
              <a:t>共</a:t>
            </a:r>
            <a:r>
              <a:rPr lang="en-US" altLang="zh-TW" dirty="0"/>
              <a:t>100</a:t>
            </a:r>
            <a:r>
              <a:rPr lang="zh-TW" altLang="en-US" dirty="0"/>
              <a:t>筆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343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69EED3B6-82BD-4D4E-9017-A50FF976A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31441"/>
            <a:ext cx="9144000" cy="4104249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latin typeface="Calibri (本文)"/>
              </a:rPr>
              <a:t>4.</a:t>
            </a:r>
            <a:r>
              <a:rPr lang="zh-TW" altLang="en-US" sz="2000" dirty="0">
                <a:latin typeface="Calibri (本文)"/>
              </a:rPr>
              <a:t>機器學習模型：</a:t>
            </a:r>
            <a:endParaRPr lang="en-US" altLang="zh-TW" sz="2000" dirty="0">
              <a:latin typeface="Calibri (本文)"/>
            </a:endParaRPr>
          </a:p>
          <a:p>
            <a:pPr algn="l"/>
            <a:r>
              <a:rPr lang="en-US" altLang="zh-TW" sz="2000" dirty="0">
                <a:latin typeface="Calibri (本文)"/>
              </a:rPr>
              <a:t>(1)random forest</a:t>
            </a:r>
          </a:p>
          <a:p>
            <a:pPr algn="l"/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random forest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的基本原理：結合多棵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CART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樹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(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使用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GINI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算法的決策樹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，並加入隨機分配的訓練資料，以大幅增進最終運算結果。顧名思義就是由許多不同的決策樹所組成的一個學習器，其想法就是結合多個弱學習器來建構一個更強的模型。</a:t>
            </a:r>
            <a:endParaRPr lang="en-US" altLang="zh-TW" sz="2000" dirty="0">
              <a:solidFill>
                <a:srgbClr val="000000"/>
              </a:solidFill>
              <a:effectLst/>
              <a:latin typeface="Calibri (本文)"/>
            </a:endParaRPr>
          </a:p>
          <a:p>
            <a:pPr algn="l"/>
            <a:r>
              <a:rPr lang="en-US" altLang="zh-TW" sz="2000" dirty="0">
                <a:solidFill>
                  <a:srgbClr val="000000"/>
                </a:solidFill>
                <a:latin typeface="Calibri (本文)"/>
              </a:rPr>
              <a:t>(2)</a:t>
            </a:r>
            <a:r>
              <a:rPr lang="en-US" altLang="zh-TW" sz="2000" dirty="0" err="1">
                <a:solidFill>
                  <a:srgbClr val="000000"/>
                </a:solidFill>
                <a:latin typeface="Calibri (本文)"/>
              </a:rPr>
              <a:t>Knn</a:t>
            </a:r>
            <a:endParaRPr lang="en-US" altLang="zh-TW" sz="2000" dirty="0">
              <a:solidFill>
                <a:srgbClr val="000000"/>
              </a:solidFill>
              <a:latin typeface="Calibri (本文)"/>
            </a:endParaRPr>
          </a:p>
          <a:p>
            <a:pPr algn="l"/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在</a:t>
            </a:r>
            <a:r>
              <a:rPr lang="en-US" altLang="zh-TW" sz="2000" dirty="0" err="1">
                <a:solidFill>
                  <a:srgbClr val="000000"/>
                </a:solidFill>
                <a:effectLst/>
                <a:latin typeface="Calibri (本文)"/>
              </a:rPr>
              <a:t>knn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分類中，輸出是一個分類族群。一個物件的分類是由其鄰居的「多數表決」決定的，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k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個最近鄰居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(k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為正整數，通常較小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中最常見的分類決定了賦予該物件的類別。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Ex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：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k=3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，該物件的類別由三個節點賦予。</a:t>
            </a:r>
            <a:endParaRPr lang="en-US" altLang="zh-TW" sz="2000" dirty="0">
              <a:solidFill>
                <a:srgbClr val="000000"/>
              </a:solidFill>
              <a:effectLst/>
              <a:latin typeface="Calibri (本文)"/>
            </a:endParaRPr>
          </a:p>
          <a:p>
            <a:pPr algn="l"/>
            <a:r>
              <a:rPr lang="zh-TW" altLang="en-US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由於</a:t>
            </a:r>
            <a:r>
              <a:rPr lang="en-US" altLang="zh-TW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random forest</a:t>
            </a:r>
            <a:r>
              <a:rPr lang="zh-TW" altLang="en-US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000" b="1" dirty="0" err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  <a:r>
              <a:rPr lang="zh-TW" altLang="en-US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訓練出來的</a:t>
            </a:r>
            <a:r>
              <a:rPr lang="en-US" altLang="zh-TW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r>
              <a:rPr lang="zh-TW" altLang="en-US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都趨近</a:t>
            </a:r>
            <a:r>
              <a:rPr lang="en-US" altLang="zh-TW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，但</a:t>
            </a:r>
            <a:r>
              <a:rPr lang="en-US" altLang="zh-TW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random forest</a:t>
            </a:r>
            <a:r>
              <a:rPr lang="zh-TW" altLang="en-US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訓練出來的資料比較不穩定，所以選用</a:t>
            </a:r>
            <a:r>
              <a:rPr lang="en-US" altLang="zh-TW" sz="2000" b="1" dirty="0" err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  <a:r>
              <a:rPr lang="zh-TW" altLang="en-US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訓練。</a:t>
            </a:r>
            <a:endParaRPr lang="en-US" altLang="zh-TW" sz="2000" b="1" dirty="0">
              <a:solidFill>
                <a:srgbClr val="C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endParaRPr lang="en-US" altLang="zh-TW" dirty="0">
              <a:latin typeface="Calibri (本文)"/>
            </a:endParaRP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1A681AB-B194-4413-B66D-339D24867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56158"/>
            <a:ext cx="9144000" cy="2387600"/>
          </a:xfrm>
        </p:spPr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032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8E0C0-47E6-4155-B9B6-23987315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1079687"/>
            <a:ext cx="10515600" cy="1325563"/>
          </a:xfrm>
        </p:spPr>
        <p:txBody>
          <a:bodyPr/>
          <a:lstStyle/>
          <a:p>
            <a:r>
              <a:rPr lang="en-US" altLang="zh-TW" sz="3000" dirty="0" err="1">
                <a:latin typeface="Calibri (本文)"/>
                <a:ea typeface="+mn-ea"/>
              </a:rPr>
              <a:t>knn</a:t>
            </a:r>
            <a:r>
              <a:rPr lang="zh-TW" altLang="en-US" sz="3000" dirty="0">
                <a:latin typeface="Calibri (本文)"/>
                <a:ea typeface="+mn-ea"/>
              </a:rPr>
              <a:t>每局跑</a:t>
            </a:r>
            <a:r>
              <a:rPr lang="en-US" altLang="zh-TW" sz="3000" dirty="0">
                <a:latin typeface="Calibri (本文)"/>
                <a:ea typeface="+mn-ea"/>
              </a:rPr>
              <a:t>5</a:t>
            </a:r>
            <a:r>
              <a:rPr lang="zh-TW" altLang="en-US" sz="3000" dirty="0">
                <a:latin typeface="Calibri (本文)"/>
                <a:ea typeface="+mn-ea"/>
              </a:rPr>
              <a:t>次，共</a:t>
            </a:r>
            <a:r>
              <a:rPr lang="en-US" altLang="zh-TW" sz="3000" dirty="0">
                <a:latin typeface="Calibri (本文)"/>
                <a:ea typeface="+mn-ea"/>
              </a:rPr>
              <a:t>5</a:t>
            </a:r>
            <a:r>
              <a:rPr lang="zh-TW" altLang="en-US" sz="3000" dirty="0">
                <a:latin typeface="Calibri (本文)"/>
                <a:ea typeface="+mn-ea"/>
              </a:rPr>
              <a:t>局的結果</a:t>
            </a:r>
            <a:br>
              <a:rPr lang="en-US" altLang="zh-TW" sz="4400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D6A08BB-93D1-4D60-8977-15CCA1EEA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4" t="30307" r="86751" b="37528"/>
          <a:stretch/>
        </p:blipFill>
        <p:spPr>
          <a:xfrm>
            <a:off x="716902" y="2405250"/>
            <a:ext cx="1821025" cy="382030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8CED5A-C246-46AA-9D4C-B23628430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9" t="36599" r="88045" b="34149"/>
          <a:stretch/>
        </p:blipFill>
        <p:spPr>
          <a:xfrm>
            <a:off x="2985797" y="2405252"/>
            <a:ext cx="1821025" cy="38203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095FC7-CAEF-481C-8223-6FB73E88E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7" t="24652" r="88192" b="45579"/>
          <a:stretch/>
        </p:blipFill>
        <p:spPr>
          <a:xfrm>
            <a:off x="5354216" y="2405252"/>
            <a:ext cx="1821025" cy="38203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F592440-24A7-4895-86AE-0FA5B325F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" t="36735" r="87296" b="34149"/>
          <a:stretch/>
        </p:blipFill>
        <p:spPr>
          <a:xfrm>
            <a:off x="7716415" y="2405251"/>
            <a:ext cx="1821025" cy="38203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ACD3DBC-A3B6-47C4-9493-4CDEA18C9E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90" t="36599" r="88138" b="33877"/>
          <a:stretch/>
        </p:blipFill>
        <p:spPr>
          <a:xfrm>
            <a:off x="9985310" y="2405250"/>
            <a:ext cx="1821025" cy="3820308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35433B17-573A-474E-BEA2-7166032F5899}"/>
              </a:ext>
            </a:extLst>
          </p:cNvPr>
          <p:cNvSpPr txBox="1">
            <a:spLocks/>
          </p:cNvSpPr>
          <p:nvPr/>
        </p:nvSpPr>
        <p:spPr>
          <a:xfrm>
            <a:off x="1524000" y="200439"/>
            <a:ext cx="9144000" cy="102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zh-TW" alt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91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657DC8-445F-4DBB-B39D-C9CAA824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6000" dirty="0"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br>
              <a:rPr lang="zh-TW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TW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1B3C0C8C-BFFB-4C6E-8048-E84D6FBFE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625303"/>
              </p:ext>
            </p:extLst>
          </p:nvPr>
        </p:nvGraphicFramePr>
        <p:xfrm>
          <a:off x="838200" y="1825624"/>
          <a:ext cx="10515600" cy="3604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8366536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437167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472539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957299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5018275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535756"/>
                    </a:ext>
                  </a:extLst>
                </a:gridCol>
              </a:tblGrid>
              <a:tr h="901198">
                <a:tc>
                  <a:txBody>
                    <a:bodyPr/>
                    <a:lstStyle/>
                    <a:p>
                      <a:r>
                        <a:rPr lang="en-US" altLang="zh-TW" dirty="0"/>
                        <a:t>     </a:t>
                      </a:r>
                    </a:p>
                    <a:p>
                      <a:r>
                        <a:rPr lang="en-US" altLang="zh-TW" sz="1700" dirty="0"/>
                        <a:t>speed</a:t>
                      </a:r>
                      <a:endParaRPr lang="zh-TW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06585"/>
                  </a:ext>
                </a:extLst>
              </a:tr>
              <a:tr h="901198">
                <a:tc>
                  <a:txBody>
                    <a:bodyPr/>
                    <a:lstStyle/>
                    <a:p>
                      <a:r>
                        <a:rPr lang="en-US" altLang="zh-TW" dirty="0"/>
                        <a:t>&lt;(15,15)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01237"/>
                  </a:ext>
                </a:extLst>
              </a:tr>
              <a:tr h="901198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&gt;=(15,15)</a:t>
                      </a:r>
                    </a:p>
                    <a:p>
                      <a:r>
                        <a:rPr lang="en-US" altLang="zh-TW" dirty="0"/>
                        <a:t>&lt;(20,20)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387528"/>
                  </a:ext>
                </a:extLst>
              </a:tr>
              <a:tr h="901198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&gt;=(20,20)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23880"/>
                  </a:ext>
                </a:extLst>
              </a:tr>
            </a:tbl>
          </a:graphicData>
        </a:graphic>
      </p:graphicFrame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1DA9950-E700-4B2F-9205-965D7EA628C0}"/>
              </a:ext>
            </a:extLst>
          </p:cNvPr>
          <p:cNvCxnSpPr/>
          <p:nvPr/>
        </p:nvCxnSpPr>
        <p:spPr>
          <a:xfrm>
            <a:off x="838200" y="1825624"/>
            <a:ext cx="1746380" cy="852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C58EC56-6F4D-4DFF-A40E-BE60D0866544}"/>
              </a:ext>
            </a:extLst>
          </p:cNvPr>
          <p:cNvSpPr txBox="1"/>
          <p:nvPr/>
        </p:nvSpPr>
        <p:spPr>
          <a:xfrm>
            <a:off x="7912359" y="5626359"/>
            <a:ext cx="344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b="1" dirty="0"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用</a:t>
            </a:r>
            <a:r>
              <a:rPr lang="en-US" altLang="zh-TW" b="1" dirty="0" err="1"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knn</a:t>
            </a:r>
            <a:r>
              <a:rPr lang="zh-TW" altLang="en-US" b="1" dirty="0"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跑的結果</a:t>
            </a: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0C540BCB-9E29-4F43-9149-B2F32845055E}"/>
              </a:ext>
            </a:extLst>
          </p:cNvPr>
          <p:cNvSpPr/>
          <p:nvPr/>
        </p:nvSpPr>
        <p:spPr>
          <a:xfrm>
            <a:off x="205273" y="3937518"/>
            <a:ext cx="391886" cy="242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0D8CDC6-C323-404D-B2D7-28E1F786E9D2}"/>
              </a:ext>
            </a:extLst>
          </p:cNvPr>
          <p:cNvSpPr/>
          <p:nvPr/>
        </p:nvSpPr>
        <p:spPr>
          <a:xfrm>
            <a:off x="205273" y="4855026"/>
            <a:ext cx="391886" cy="242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72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A2A31-D163-4052-849E-0EA78F2BD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7" y="170378"/>
            <a:ext cx="9144000" cy="1081088"/>
          </a:xfrm>
        </p:spPr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9C1260-8764-4904-9D95-BA6F37B60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1251466"/>
            <a:ext cx="9144000" cy="3483429"/>
          </a:xfrm>
        </p:spPr>
        <p:txBody>
          <a:bodyPr/>
          <a:lstStyle/>
          <a:p>
            <a:pPr algn="l"/>
            <a:r>
              <a:rPr lang="zh-TW" altLang="en-US" dirty="0"/>
              <a:t>問題一：以不同的機器學習演算法處理同一筆</a:t>
            </a:r>
            <a:r>
              <a:rPr lang="en-US" altLang="zh-TW" dirty="0"/>
              <a:t>data</a:t>
            </a:r>
            <a:r>
              <a:rPr lang="zh-TW" altLang="en-US" dirty="0"/>
              <a:t>會有甚麼差異</a:t>
            </a:r>
            <a:r>
              <a:rPr lang="en-US" altLang="zh-TW" dirty="0"/>
              <a:t>?</a:t>
            </a:r>
          </a:p>
          <a:p>
            <a:pPr algn="l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28E15B-9C28-448B-AC3E-6D911D04F26F}"/>
              </a:ext>
            </a:extLst>
          </p:cNvPr>
          <p:cNvSpPr txBox="1"/>
          <p:nvPr/>
        </p:nvSpPr>
        <p:spPr>
          <a:xfrm>
            <a:off x="1999868" y="3682475"/>
            <a:ext cx="186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Random forest</a:t>
            </a:r>
          </a:p>
          <a:p>
            <a:pPr algn="ctr"/>
            <a:r>
              <a:rPr lang="en-US" altLang="zh-TW" sz="1400" dirty="0"/>
              <a:t>Precision=0.96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A1534E-171F-4C97-B008-9432C3AB4F7E}"/>
              </a:ext>
            </a:extLst>
          </p:cNvPr>
          <p:cNvSpPr txBox="1"/>
          <p:nvPr/>
        </p:nvSpPr>
        <p:spPr>
          <a:xfrm>
            <a:off x="5305232" y="3684303"/>
            <a:ext cx="186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KNN</a:t>
            </a:r>
          </a:p>
          <a:p>
            <a:pPr algn="ctr"/>
            <a:r>
              <a:rPr lang="en-US" altLang="zh-TW" sz="1400" dirty="0"/>
              <a:t>precision=0.91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CA263C6-071B-4330-BBAD-FB4083B818C7}"/>
              </a:ext>
            </a:extLst>
          </p:cNvPr>
          <p:cNvSpPr txBox="1"/>
          <p:nvPr/>
        </p:nvSpPr>
        <p:spPr>
          <a:xfrm>
            <a:off x="8654126" y="3831771"/>
            <a:ext cx="186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 Label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89980D3-8146-4D3E-93C6-FE35E3C797BB}"/>
              </a:ext>
            </a:extLst>
          </p:cNvPr>
          <p:cNvSpPr txBox="1"/>
          <p:nvPr/>
        </p:nvSpPr>
        <p:spPr>
          <a:xfrm>
            <a:off x="1317173" y="4299074"/>
            <a:ext cx="9769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這三張圖，是將所選取的特徵參數以</a:t>
            </a:r>
            <a:r>
              <a:rPr lang="en-US" altLang="zh-TW" sz="2000" dirty="0"/>
              <a:t>PCA</a:t>
            </a:r>
            <a:r>
              <a:rPr lang="zh-TW" altLang="en-US" sz="2000" dirty="0"/>
              <a:t>的方式投影到二維畫面所畫出的點，分別以紅、綠、藍將模型預測答案為</a:t>
            </a:r>
            <a:r>
              <a:rPr lang="en-US" altLang="zh-TW" sz="2000" dirty="0"/>
              <a:t>comment = 0(“NONE”) </a:t>
            </a:r>
            <a:r>
              <a:rPr lang="zh-TW" altLang="en-US" sz="2000" dirty="0"/>
              <a:t>、</a:t>
            </a:r>
            <a:r>
              <a:rPr lang="en-US" altLang="zh-TW" sz="2000" dirty="0"/>
              <a:t>comment = 1(“MOVE_LEFT”)</a:t>
            </a:r>
            <a:r>
              <a:rPr lang="zh-TW" altLang="en-US" sz="2000" dirty="0"/>
              <a:t>、 </a:t>
            </a:r>
            <a:r>
              <a:rPr lang="en-US" altLang="zh-TW" sz="2000" dirty="0"/>
              <a:t>comment = 2 (“MOVE_RIGHT”)</a:t>
            </a:r>
            <a:r>
              <a:rPr lang="zh-TW" altLang="en-US" sz="2000" dirty="0"/>
              <a:t>，由於</a:t>
            </a:r>
            <a:r>
              <a:rPr lang="en-US" altLang="zh-TW" sz="2000" dirty="0"/>
              <a:t>random forest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結合多棵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CART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樹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(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使用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GINI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算法的決策樹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Calibri (本文)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Calibri (本文)"/>
              </a:rPr>
              <a:t>，並加入隨機分配的訓練資料，</a:t>
            </a:r>
            <a:r>
              <a:rPr lang="zh-TW" altLang="en-US" sz="2000" dirty="0"/>
              <a:t>所以預測的準確率時高時低，而</a:t>
            </a:r>
            <a:r>
              <a:rPr lang="en-US" altLang="zh-TW" sz="2000" dirty="0"/>
              <a:t>KNN</a:t>
            </a:r>
            <a:r>
              <a:rPr lang="zh-TW" altLang="en-US" sz="2000" dirty="0"/>
              <a:t>為監督式學習，學習的過程與我們所選的答案有關。兩者正確率都超過</a:t>
            </a:r>
            <a:r>
              <a:rPr lang="en-US" altLang="zh-TW" sz="2000" dirty="0"/>
              <a:t>0.9</a:t>
            </a:r>
            <a:r>
              <a:rPr lang="zh-TW" altLang="en-US" sz="2000" dirty="0"/>
              <a:t>，但是</a:t>
            </a:r>
            <a:r>
              <a:rPr lang="en-US" altLang="zh-TW" sz="2000" dirty="0"/>
              <a:t>random forest</a:t>
            </a:r>
            <a:r>
              <a:rPr lang="zh-TW" altLang="en-US" sz="2000" dirty="0"/>
              <a:t>預測起來隨機成分高，與正確</a:t>
            </a:r>
            <a:r>
              <a:rPr lang="en-US" altLang="zh-TW" sz="2000" dirty="0"/>
              <a:t>label</a:t>
            </a:r>
            <a:r>
              <a:rPr lang="zh-TW" altLang="en-US" sz="2000" dirty="0"/>
              <a:t>會有差異，因此選用</a:t>
            </a:r>
            <a:r>
              <a:rPr lang="en-US" altLang="zh-TW" sz="2000" dirty="0" err="1"/>
              <a:t>knn</a:t>
            </a:r>
            <a:r>
              <a:rPr lang="zh-TW" altLang="en-US" sz="2000" dirty="0"/>
              <a:t>訓練。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8B5448-996B-4156-B1D6-7D4014921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2" t="38776" r="54311" b="32245"/>
          <a:stretch/>
        </p:blipFill>
        <p:spPr>
          <a:xfrm>
            <a:off x="1317173" y="1659447"/>
            <a:ext cx="3114651" cy="20667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9CD71C8-5839-408C-9A8D-8197A56B9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6" t="49206" r="54005" b="22604"/>
          <a:stretch/>
        </p:blipFill>
        <p:spPr>
          <a:xfrm>
            <a:off x="4638648" y="1659447"/>
            <a:ext cx="3172408" cy="20162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7D3BD56-888D-4019-8BAC-58C47B3C0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22" t="45461" r="54235" b="25139"/>
          <a:stretch/>
        </p:blipFill>
        <p:spPr>
          <a:xfrm>
            <a:off x="8082627" y="1659446"/>
            <a:ext cx="3114651" cy="20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4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8A10F-613B-4390-B624-1DF0DB05D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1176"/>
            <a:ext cx="9144000" cy="121684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400" dirty="0">
                <a:latin typeface="+mn-ea"/>
                <a:ea typeface="+mn-ea"/>
              </a:rPr>
              <a:t>問題二：所選的特徵數量多寡、是否具有代表性，也會影響到模型學習的成效。</a:t>
            </a:r>
            <a:br>
              <a:rPr lang="en-US" altLang="zh-TW" sz="2400" dirty="0">
                <a:latin typeface="+mn-ea"/>
                <a:ea typeface="+mn-ea"/>
              </a:rPr>
            </a:br>
            <a:br>
              <a:rPr lang="en-US" altLang="zh-TW" sz="2400" dirty="0">
                <a:latin typeface="+mn-ea"/>
                <a:ea typeface="+mn-ea"/>
              </a:rPr>
            </a:br>
            <a:r>
              <a:rPr lang="en-US" altLang="zh-TW" sz="2400" dirty="0">
                <a:latin typeface="+mn-ea"/>
                <a:ea typeface="+mn-ea"/>
              </a:rPr>
              <a:t>(1)</a:t>
            </a:r>
            <a:r>
              <a:rPr lang="zh-TW" altLang="en-US" sz="2400" dirty="0">
                <a:latin typeface="+mn-ea"/>
                <a:ea typeface="+mn-ea"/>
              </a:rPr>
              <a:t>以</a:t>
            </a:r>
            <a:r>
              <a:rPr lang="zh-TW" altLang="en-US" sz="2400" dirty="0"/>
              <a:t>球的</a:t>
            </a:r>
            <a:r>
              <a:rPr lang="en-US" altLang="zh-TW" sz="2400" dirty="0" err="1"/>
              <a:t>x,y</a:t>
            </a:r>
            <a:r>
              <a:rPr lang="zh-TW" altLang="en-US" sz="2400" dirty="0"/>
              <a:t>速度為例：</a:t>
            </a:r>
            <a:endParaRPr lang="zh-TW" altLang="en-US" sz="2400" dirty="0">
              <a:latin typeface="+mn-ea"/>
              <a:ea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51CDA61-8397-411E-A209-9FE521AA1E4A}"/>
              </a:ext>
            </a:extLst>
          </p:cNvPr>
          <p:cNvSpPr txBox="1"/>
          <p:nvPr/>
        </p:nvSpPr>
        <p:spPr>
          <a:xfrm>
            <a:off x="1991551" y="3815135"/>
            <a:ext cx="2428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Random forest</a:t>
            </a:r>
            <a:r>
              <a:rPr lang="zh-TW" altLang="en-US" dirty="0"/>
              <a:t>僅以球的</a:t>
            </a:r>
            <a:r>
              <a:rPr lang="en-US" altLang="zh-TW" dirty="0" err="1"/>
              <a:t>x,y</a:t>
            </a:r>
            <a:r>
              <a:rPr lang="zh-TW" altLang="en-US" dirty="0"/>
              <a:t>座標、球的預估</a:t>
            </a:r>
            <a:r>
              <a:rPr lang="en-US" altLang="zh-TW" dirty="0"/>
              <a:t>x</a:t>
            </a:r>
            <a:r>
              <a:rPr lang="zh-TW" altLang="en-US" dirty="0"/>
              <a:t>落點和板子的</a:t>
            </a:r>
            <a:r>
              <a:rPr lang="en-US" altLang="zh-TW" dirty="0"/>
              <a:t>x</a:t>
            </a:r>
            <a:r>
              <a:rPr lang="zh-TW" altLang="en-US" dirty="0"/>
              <a:t>座標作為特徵  </a:t>
            </a:r>
            <a:r>
              <a:rPr lang="en-US" altLang="zh-TW" sz="1400" dirty="0"/>
              <a:t>precision=0.95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950F54-E284-47A1-9BBB-87C5A8DE3092}"/>
              </a:ext>
            </a:extLst>
          </p:cNvPr>
          <p:cNvSpPr txBox="1"/>
          <p:nvPr/>
        </p:nvSpPr>
        <p:spPr>
          <a:xfrm>
            <a:off x="8933525" y="3875957"/>
            <a:ext cx="16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 label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06836E-5D97-4F23-8BE8-C93425028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0" t="36871" r="54158" b="34366"/>
          <a:stretch/>
        </p:blipFill>
        <p:spPr>
          <a:xfrm>
            <a:off x="1576875" y="1800808"/>
            <a:ext cx="3004457" cy="19726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58AF54-FCF3-4252-8369-73813F505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2" t="40952" r="54005" b="30284"/>
          <a:stretch/>
        </p:blipFill>
        <p:spPr>
          <a:xfrm>
            <a:off x="4858142" y="1841679"/>
            <a:ext cx="3004458" cy="19726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132CA5-A488-4073-9086-4C96DDD45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00" t="45170" r="54158" b="26066"/>
          <a:stretch/>
        </p:blipFill>
        <p:spPr>
          <a:xfrm>
            <a:off x="8136293" y="1818831"/>
            <a:ext cx="3004458" cy="197261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2A5AED-E9B6-45CC-8532-E5352A736F0B}"/>
              </a:ext>
            </a:extLst>
          </p:cNvPr>
          <p:cNvSpPr txBox="1"/>
          <p:nvPr/>
        </p:nvSpPr>
        <p:spPr>
          <a:xfrm>
            <a:off x="5239654" y="3824468"/>
            <a:ext cx="2428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Random forest</a:t>
            </a:r>
            <a:r>
              <a:rPr lang="zh-TW" altLang="en-US" dirty="0"/>
              <a:t>僅以球的</a:t>
            </a:r>
            <a:r>
              <a:rPr lang="en-US" altLang="zh-TW" dirty="0" err="1"/>
              <a:t>x,y</a:t>
            </a:r>
            <a:r>
              <a:rPr lang="zh-TW" altLang="en-US" dirty="0"/>
              <a:t>座標、球的預估</a:t>
            </a:r>
            <a:r>
              <a:rPr lang="en-US" altLang="zh-TW" dirty="0"/>
              <a:t>x</a:t>
            </a:r>
            <a:r>
              <a:rPr lang="zh-TW" altLang="en-US" dirty="0"/>
              <a:t>落點和板子的</a:t>
            </a:r>
            <a:r>
              <a:rPr lang="en-US" altLang="zh-TW" dirty="0"/>
              <a:t>x</a:t>
            </a:r>
            <a:r>
              <a:rPr lang="zh-TW" altLang="en-US" dirty="0"/>
              <a:t>座標作為特徵  </a:t>
            </a:r>
            <a:r>
              <a:rPr lang="en-US" altLang="zh-TW" sz="1400" dirty="0"/>
              <a:t>precision=0.91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22CB61-DA9B-4756-B624-C088A53FA243}"/>
              </a:ext>
            </a:extLst>
          </p:cNvPr>
          <p:cNvSpPr txBox="1"/>
          <p:nvPr/>
        </p:nvSpPr>
        <p:spPr>
          <a:xfrm>
            <a:off x="1763483" y="509998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我現在少取球的</a:t>
            </a:r>
            <a:r>
              <a:rPr lang="en-US" altLang="zh-TW" dirty="0" err="1"/>
              <a:t>x,y</a:t>
            </a:r>
            <a:r>
              <a:rPr lang="zh-TW" altLang="en-US" dirty="0"/>
              <a:t>速度當</a:t>
            </a:r>
            <a:r>
              <a:rPr lang="en-US" altLang="zh-TW" dirty="0"/>
              <a:t>feature</a:t>
            </a:r>
            <a:r>
              <a:rPr lang="zh-TW" altLang="en-US" dirty="0"/>
              <a:t>，</a:t>
            </a:r>
            <a:r>
              <a:rPr lang="en-US" altLang="zh-TW" dirty="0"/>
              <a:t>random forest</a:t>
            </a:r>
            <a:r>
              <a:rPr lang="zh-TW" altLang="en-US" dirty="0"/>
              <a:t>的</a:t>
            </a:r>
            <a:r>
              <a:rPr lang="en-US" altLang="zh-TW" dirty="0"/>
              <a:t>accuracy</a:t>
            </a:r>
            <a:r>
              <a:rPr lang="zh-TW" altLang="en-US" dirty="0"/>
              <a:t>下降了</a:t>
            </a:r>
            <a:r>
              <a:rPr lang="en-US" altLang="zh-TW" dirty="0"/>
              <a:t>1%</a:t>
            </a:r>
            <a:r>
              <a:rPr lang="zh-TW" altLang="en-US" dirty="0"/>
              <a:t>、</a:t>
            </a:r>
            <a:r>
              <a:rPr lang="en-US" altLang="zh-TW" dirty="0" err="1"/>
              <a:t>knn</a:t>
            </a:r>
            <a:r>
              <a:rPr lang="zh-TW" altLang="en-US" dirty="0"/>
              <a:t>的</a:t>
            </a:r>
            <a:r>
              <a:rPr lang="en-US" altLang="zh-TW" dirty="0"/>
              <a:t>accuracy</a:t>
            </a:r>
            <a:r>
              <a:rPr lang="zh-TW" altLang="en-US" dirty="0"/>
              <a:t>沒有下降，因此，</a:t>
            </a:r>
            <a:r>
              <a:rPr lang="zh-TW" altLang="en-US" dirty="0">
                <a:solidFill>
                  <a:srgbClr val="FF0000"/>
                </a:solidFill>
              </a:rPr>
              <a:t>球的</a:t>
            </a:r>
            <a:r>
              <a:rPr lang="en-US" altLang="zh-TW" dirty="0" err="1">
                <a:solidFill>
                  <a:srgbClr val="FF0000"/>
                </a:solidFill>
              </a:rPr>
              <a:t>x,y</a:t>
            </a:r>
            <a:r>
              <a:rPr lang="zh-TW" altLang="en-US" dirty="0">
                <a:solidFill>
                  <a:srgbClr val="FF0000"/>
                </a:solidFill>
              </a:rPr>
              <a:t>速度是鮮少具有代表性的特徵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765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8A10F-613B-4390-B624-1DF0DB05D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425" y="731599"/>
            <a:ext cx="9144000" cy="95182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400" dirty="0">
                <a:latin typeface="+mn-ea"/>
                <a:ea typeface="+mn-ea"/>
              </a:rPr>
              <a:t>問題二：所選的特徵數量多寡、是否具有代表性，也會影響到模型學習的成效。</a:t>
            </a:r>
            <a:br>
              <a:rPr lang="en-US" altLang="zh-TW" sz="2400" dirty="0">
                <a:latin typeface="+mn-ea"/>
                <a:ea typeface="+mn-ea"/>
              </a:rPr>
            </a:br>
            <a:br>
              <a:rPr lang="en-US" altLang="zh-TW" sz="2400" dirty="0">
                <a:latin typeface="+mn-ea"/>
                <a:ea typeface="+mn-ea"/>
              </a:rPr>
            </a:br>
            <a:r>
              <a:rPr lang="en-US" altLang="zh-TW" sz="2400" dirty="0">
                <a:latin typeface="+mn-ea"/>
                <a:ea typeface="+mn-ea"/>
              </a:rPr>
              <a:t>(2)</a:t>
            </a:r>
            <a:r>
              <a:rPr lang="zh-TW" altLang="en-US" sz="2700" dirty="0">
                <a:latin typeface="+mn-ea"/>
                <a:ea typeface="+mn-ea"/>
              </a:rPr>
              <a:t>以</a:t>
            </a:r>
            <a:r>
              <a:rPr lang="zh-TW" altLang="en-US" sz="2700" dirty="0"/>
              <a:t>球的</a:t>
            </a:r>
            <a:r>
              <a:rPr lang="en-US" altLang="zh-TW" sz="2700" dirty="0"/>
              <a:t>x</a:t>
            </a:r>
            <a:r>
              <a:rPr lang="zh-TW" altLang="en-US" sz="2700" dirty="0"/>
              <a:t>座標預估落點為例：</a:t>
            </a:r>
            <a:endParaRPr lang="zh-TW" altLang="en-US" sz="2700" dirty="0">
              <a:latin typeface="+mn-ea"/>
              <a:ea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51CDA61-8397-411E-A209-9FE521AA1E4A}"/>
              </a:ext>
            </a:extLst>
          </p:cNvPr>
          <p:cNvSpPr txBox="1"/>
          <p:nvPr/>
        </p:nvSpPr>
        <p:spPr>
          <a:xfrm>
            <a:off x="1763483" y="3761996"/>
            <a:ext cx="2428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Random forest</a:t>
            </a:r>
            <a:r>
              <a:rPr lang="zh-TW" altLang="en-US" dirty="0"/>
              <a:t>僅以球的</a:t>
            </a:r>
            <a:r>
              <a:rPr lang="en-US" altLang="zh-TW" dirty="0" err="1"/>
              <a:t>x,y</a:t>
            </a:r>
            <a:r>
              <a:rPr lang="zh-TW" altLang="en-US" dirty="0"/>
              <a:t>座標、球的</a:t>
            </a:r>
            <a:r>
              <a:rPr lang="en-US" altLang="zh-TW" dirty="0" err="1"/>
              <a:t>x,y</a:t>
            </a:r>
            <a:r>
              <a:rPr lang="zh-TW" altLang="en-US" dirty="0"/>
              <a:t>方向速度和板子的</a:t>
            </a:r>
            <a:r>
              <a:rPr lang="en-US" altLang="zh-TW" dirty="0"/>
              <a:t>x</a:t>
            </a:r>
            <a:r>
              <a:rPr lang="zh-TW" altLang="en-US" dirty="0"/>
              <a:t>座標作為特徵  </a:t>
            </a:r>
            <a:r>
              <a:rPr lang="en-US" altLang="zh-TW" sz="1400" dirty="0"/>
              <a:t>accuracy=0.93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950F54-E284-47A1-9BBB-87C5A8DE3092}"/>
              </a:ext>
            </a:extLst>
          </p:cNvPr>
          <p:cNvSpPr txBox="1"/>
          <p:nvPr/>
        </p:nvSpPr>
        <p:spPr>
          <a:xfrm>
            <a:off x="8837114" y="3806213"/>
            <a:ext cx="16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 label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65B00F-A34B-4DAA-9C43-A595B007E6D2}"/>
              </a:ext>
            </a:extLst>
          </p:cNvPr>
          <p:cNvSpPr txBox="1"/>
          <p:nvPr/>
        </p:nvSpPr>
        <p:spPr>
          <a:xfrm>
            <a:off x="1763483" y="509998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我現在換成少取球的</a:t>
            </a:r>
            <a:r>
              <a:rPr lang="en-US" altLang="zh-TW" dirty="0"/>
              <a:t>x</a:t>
            </a:r>
            <a:r>
              <a:rPr lang="zh-TW" altLang="en-US" dirty="0"/>
              <a:t>座標預估落點當</a:t>
            </a:r>
            <a:r>
              <a:rPr lang="en-US" altLang="zh-TW" dirty="0"/>
              <a:t>feature</a:t>
            </a:r>
            <a:r>
              <a:rPr lang="zh-TW" altLang="en-US" dirty="0"/>
              <a:t>，</a:t>
            </a:r>
            <a:r>
              <a:rPr lang="en-US" altLang="zh-TW" dirty="0"/>
              <a:t>random forest</a:t>
            </a:r>
            <a:r>
              <a:rPr lang="zh-TW" altLang="en-US" dirty="0"/>
              <a:t>的</a:t>
            </a:r>
            <a:r>
              <a:rPr lang="en-US" altLang="zh-TW" dirty="0"/>
              <a:t>accuracy</a:t>
            </a:r>
            <a:r>
              <a:rPr lang="zh-TW" altLang="en-US" dirty="0"/>
              <a:t>下降了</a:t>
            </a:r>
            <a:r>
              <a:rPr lang="en-US" altLang="zh-TW" dirty="0"/>
              <a:t>3%</a:t>
            </a:r>
            <a:r>
              <a:rPr lang="zh-TW" altLang="en-US" dirty="0"/>
              <a:t>、</a:t>
            </a:r>
            <a:r>
              <a:rPr lang="en-US" altLang="zh-TW" dirty="0" err="1"/>
              <a:t>knn</a:t>
            </a:r>
            <a:r>
              <a:rPr lang="zh-TW" altLang="en-US" dirty="0"/>
              <a:t>的</a:t>
            </a:r>
            <a:r>
              <a:rPr lang="en-US" altLang="zh-TW" dirty="0"/>
              <a:t>accuracy</a:t>
            </a:r>
            <a:r>
              <a:rPr lang="zh-TW" altLang="en-US" dirty="0"/>
              <a:t>下降了</a:t>
            </a:r>
            <a:r>
              <a:rPr lang="en-US" altLang="zh-TW" dirty="0"/>
              <a:t>1%</a:t>
            </a:r>
            <a:r>
              <a:rPr lang="zh-TW" altLang="en-US" dirty="0"/>
              <a:t>，因此，</a:t>
            </a:r>
            <a:r>
              <a:rPr lang="zh-TW" altLang="en-US" dirty="0">
                <a:solidFill>
                  <a:srgbClr val="FF0000"/>
                </a:solidFill>
              </a:rPr>
              <a:t>球的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座標預估落點是極具有代表性的特徵</a:t>
            </a:r>
            <a:r>
              <a:rPr lang="zh-TW" altLang="en-US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92D637-8731-45FA-9BEA-5A1D36CA2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2" t="43809" r="54235" b="27495"/>
          <a:stretch/>
        </p:blipFill>
        <p:spPr>
          <a:xfrm>
            <a:off x="1399586" y="1815805"/>
            <a:ext cx="3004457" cy="19679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0ADE656-AFD8-4E24-9D93-4E2AAB1EE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00" t="32653" r="54158" b="38652"/>
          <a:stretch/>
        </p:blipFill>
        <p:spPr>
          <a:xfrm>
            <a:off x="4643542" y="1794063"/>
            <a:ext cx="3004457" cy="196793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AF8F306-DB97-4EB1-B6E9-7C1005ABF980}"/>
              </a:ext>
            </a:extLst>
          </p:cNvPr>
          <p:cNvSpPr txBox="1"/>
          <p:nvPr/>
        </p:nvSpPr>
        <p:spPr>
          <a:xfrm>
            <a:off x="5022985" y="3765100"/>
            <a:ext cx="24280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knn</a:t>
            </a:r>
            <a:r>
              <a:rPr lang="zh-TW" altLang="en-US" dirty="0"/>
              <a:t>僅以球的</a:t>
            </a:r>
            <a:r>
              <a:rPr lang="en-US" altLang="zh-TW" dirty="0" err="1"/>
              <a:t>x,y</a:t>
            </a:r>
            <a:r>
              <a:rPr lang="zh-TW" altLang="en-US" dirty="0"/>
              <a:t>座標、球的</a:t>
            </a:r>
            <a:r>
              <a:rPr lang="en-US" altLang="zh-TW" dirty="0" err="1"/>
              <a:t>x,y</a:t>
            </a:r>
            <a:r>
              <a:rPr lang="zh-TW" altLang="en-US" dirty="0"/>
              <a:t>方向速度和板子的</a:t>
            </a:r>
            <a:r>
              <a:rPr lang="en-US" altLang="zh-TW" dirty="0"/>
              <a:t>x</a:t>
            </a:r>
            <a:r>
              <a:rPr lang="zh-TW" altLang="en-US" dirty="0"/>
              <a:t>座標作為特徵  </a:t>
            </a:r>
            <a:r>
              <a:rPr lang="en-US" altLang="zh-TW" sz="1400" dirty="0"/>
              <a:t>accuracy=0.90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EF41BCF-0CBB-4FDD-B993-D9C133574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6" t="47075" r="54311" b="24230"/>
          <a:stretch/>
        </p:blipFill>
        <p:spPr>
          <a:xfrm>
            <a:off x="8069975" y="1815805"/>
            <a:ext cx="3004458" cy="19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2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1902</Words>
  <Application>Microsoft Office PowerPoint</Application>
  <PresentationFormat>寬螢幕</PresentationFormat>
  <Paragraphs>134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Calibri (本文)</vt:lpstr>
      <vt:lpstr>Microsoft JhengHei Light</vt:lpstr>
      <vt:lpstr>新細明體</vt:lpstr>
      <vt:lpstr>標楷體</vt:lpstr>
      <vt:lpstr>Arial</vt:lpstr>
      <vt:lpstr>Calibri</vt:lpstr>
      <vt:lpstr>Calibri Light</vt:lpstr>
      <vt:lpstr>Office 佈景主題</vt:lpstr>
      <vt:lpstr>機器學習作業2</vt:lpstr>
      <vt:lpstr>INTRODUCTION</vt:lpstr>
      <vt:lpstr>METHOD</vt:lpstr>
      <vt:lpstr>METHOD</vt:lpstr>
      <vt:lpstr>knn每局跑5次，共5局的結果 </vt:lpstr>
      <vt:lpstr>RESULT </vt:lpstr>
      <vt:lpstr>DISCUSSION</vt:lpstr>
      <vt:lpstr>問題二：所選的特徵數量多寡、是否具有代表性，也會影響到模型學習的成效。  (1)以球的x,y速度為例：</vt:lpstr>
      <vt:lpstr>問題二：所選的特徵數量多寡、是否具有代表性，也會影響到模型學習的成效。  (2)以球的x座標預估落點為例：</vt:lpstr>
      <vt:lpstr>knn每局跑5次，共5局的結果 </vt:lpstr>
      <vt:lpstr>問題三:使用不同機器學習的模型，破關數的比較</vt:lpstr>
      <vt:lpstr>Knn vs Random forest</vt:lpstr>
      <vt:lpstr>PowerPoint 簡報</vt:lpstr>
      <vt:lpstr>PowerPoint 簡報</vt:lpstr>
      <vt:lpstr>PowerPoint 簡報</vt:lpstr>
      <vt:lpstr>PowerPoint 簡報</vt:lpstr>
      <vt:lpstr>PowerPoint 簡報</vt:lpstr>
      <vt:lpstr>CONCLUSION：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陳詠君</dc:creator>
  <cp:lastModifiedBy>陳詠君</cp:lastModifiedBy>
  <cp:revision>113</cp:revision>
  <dcterms:created xsi:type="dcterms:W3CDTF">2021-03-20T07:16:15Z</dcterms:created>
  <dcterms:modified xsi:type="dcterms:W3CDTF">2021-05-05T15:02:17Z</dcterms:modified>
</cp:coreProperties>
</file>